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7" r:id="rId5"/>
    <p:sldId id="264" r:id="rId6"/>
    <p:sldId id="265" r:id="rId7"/>
    <p:sldId id="268" r:id="rId8"/>
    <p:sldId id="266" r:id="rId9"/>
    <p:sldId id="279" r:id="rId10"/>
    <p:sldId id="258" r:id="rId11"/>
    <p:sldId id="276" r:id="rId12"/>
    <p:sldId id="270" r:id="rId13"/>
    <p:sldId id="261" r:id="rId14"/>
    <p:sldId id="271" r:id="rId15"/>
    <p:sldId id="263" r:id="rId16"/>
    <p:sldId id="272" r:id="rId17"/>
    <p:sldId id="259" r:id="rId18"/>
    <p:sldId id="273" r:id="rId19"/>
    <p:sldId id="260" r:id="rId20"/>
    <p:sldId id="274" r:id="rId21"/>
    <p:sldId id="262" r:id="rId22"/>
    <p:sldId id="26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929"/>
    <a:srgbClr val="D66604"/>
    <a:srgbClr val="661A77"/>
    <a:srgbClr val="00753F"/>
    <a:srgbClr val="793688"/>
    <a:srgbClr val="1F8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4" autoAdjust="0"/>
    <p:restoredTop sz="94660"/>
  </p:normalViewPr>
  <p:slideViewPr>
    <p:cSldViewPr snapToGrid="0">
      <p:cViewPr varScale="1">
        <p:scale>
          <a:sx n="114" d="100"/>
          <a:sy n="114" d="100"/>
        </p:scale>
        <p:origin x="16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ck Goodnight" userId="S::cgoodnight@goodnightconsulting.com::3dce0b95-8556-40f7-8aca-562cf35a6fa7" providerId="AD" clId="Web-{5F7FB4AA-8ACD-43E6-AC46-96440C19186A}"/>
    <pc:docChg chg="modSld">
      <pc:chgData name="Chuck Goodnight" userId="S::cgoodnight@goodnightconsulting.com::3dce0b95-8556-40f7-8aca-562cf35a6fa7" providerId="AD" clId="Web-{5F7FB4AA-8ACD-43E6-AC46-96440C19186A}" dt="2018-10-23T15:55:30.850" v="4" actId="1076"/>
      <pc:docMkLst>
        <pc:docMk/>
      </pc:docMkLst>
      <pc:sldChg chg="modSp">
        <pc:chgData name="Chuck Goodnight" userId="S::cgoodnight@goodnightconsulting.com::3dce0b95-8556-40f7-8aca-562cf35a6fa7" providerId="AD" clId="Web-{5F7FB4AA-8ACD-43E6-AC46-96440C19186A}" dt="2018-10-23T15:55:30.850" v="4" actId="1076"/>
        <pc:sldMkLst>
          <pc:docMk/>
          <pc:sldMk cId="3513133250" sldId="279"/>
        </pc:sldMkLst>
        <pc:spChg chg="mod">
          <ac:chgData name="Chuck Goodnight" userId="S::cgoodnight@goodnightconsulting.com::3dce0b95-8556-40f7-8aca-562cf35a6fa7" providerId="AD" clId="Web-{5F7FB4AA-8ACD-43E6-AC46-96440C19186A}" dt="2018-10-23T15:55:30.850" v="4" actId="1076"/>
          <ac:spMkLst>
            <pc:docMk/>
            <pc:sldMk cId="3513133250" sldId="279"/>
            <ac:spMk id="5" creationId="{79BF5365-A1E4-468B-9CAF-803B5D59F25C}"/>
          </ac:spMkLst>
        </pc:spChg>
      </pc:sldChg>
    </pc:docChg>
  </pc:docChgLst>
  <pc:docChgLst>
    <pc:chgData name="Sam Goodnight" userId="b15ad42c-a10b-47f0-b2ac-34ab51c6091d" providerId="ADAL" clId="{97C0187E-40D6-46F0-AD3B-E2F263EA636A}"/>
    <pc:docChg chg="modSld">
      <pc:chgData name="Sam Goodnight" userId="b15ad42c-a10b-47f0-b2ac-34ab51c6091d" providerId="ADAL" clId="{97C0187E-40D6-46F0-AD3B-E2F263EA636A}" dt="2018-10-23T15:32:32.667" v="24" actId="1038"/>
      <pc:docMkLst>
        <pc:docMk/>
      </pc:docMkLst>
      <pc:sldChg chg="modSp">
        <pc:chgData name="Sam Goodnight" userId="b15ad42c-a10b-47f0-b2ac-34ab51c6091d" providerId="ADAL" clId="{97C0187E-40D6-46F0-AD3B-E2F263EA636A}" dt="2018-10-23T15:32:32.667" v="24" actId="1038"/>
        <pc:sldMkLst>
          <pc:docMk/>
          <pc:sldMk cId="0" sldId="277"/>
        </pc:sldMkLst>
        <pc:spChg chg="mod">
          <ac:chgData name="Sam Goodnight" userId="b15ad42c-a10b-47f0-b2ac-34ab51c6091d" providerId="ADAL" clId="{97C0187E-40D6-46F0-AD3B-E2F263EA636A}" dt="2018-10-23T15:32:32.667" v="24" actId="1038"/>
          <ac:spMkLst>
            <pc:docMk/>
            <pc:sldMk cId="0" sldId="277"/>
            <ac:spMk id="3" creationId="{1E084A22-863E-4654-B619-634115A83D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F7894-742A-4CD2-8725-D25DBDD1E39E}"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F374F-A5EB-47F5-86E5-974663A5CAD2}" type="slidenum">
              <a:rPr lang="en-US" smtClean="0"/>
              <a:t>‹#›</a:t>
            </a:fld>
            <a:endParaRPr lang="en-US"/>
          </a:p>
        </p:txBody>
      </p:sp>
    </p:spTree>
    <p:extLst>
      <p:ext uri="{BB962C8B-B14F-4D97-AF65-F5344CB8AC3E}">
        <p14:creationId xmlns:p14="http://schemas.microsoft.com/office/powerpoint/2010/main" val="227167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95001-C9D0-4A65-89A3-B856508E685B}" type="slidenum">
              <a:rPr lang="en-US" smtClean="0"/>
              <a:t>8</a:t>
            </a:fld>
            <a:endParaRPr lang="en-US"/>
          </a:p>
        </p:txBody>
      </p:sp>
    </p:spTree>
    <p:extLst>
      <p:ext uri="{BB962C8B-B14F-4D97-AF65-F5344CB8AC3E}">
        <p14:creationId xmlns:p14="http://schemas.microsoft.com/office/powerpoint/2010/main" val="15658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74B1-69DF-4E60-8900-97AF9018C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459D7B-8E6A-4F7D-8F6E-0BADE55B4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734011-5CA3-44A7-BE09-83E183DED4EA}"/>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5" name="Footer Placeholder 4">
            <a:extLst>
              <a:ext uri="{FF2B5EF4-FFF2-40B4-BE49-F238E27FC236}">
                <a16:creationId xmlns:a16="http://schemas.microsoft.com/office/drawing/2014/main" id="{869403AF-8E32-4C81-9AED-5D76C3707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D8F68-448E-4D14-B1FF-C09F377A61DE}"/>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172774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5B5-976C-4037-A225-A955C8E09A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80629-834F-47A1-9287-8F14077F0E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FE139-E1B3-4DFF-A25A-8A7B1172237A}"/>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5" name="Footer Placeholder 4">
            <a:extLst>
              <a:ext uri="{FF2B5EF4-FFF2-40B4-BE49-F238E27FC236}">
                <a16:creationId xmlns:a16="http://schemas.microsoft.com/office/drawing/2014/main" id="{CF599073-0E1D-420A-9366-F3853FEDE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1A05D-A1D6-4FB7-A628-AB5FFCF18DBA}"/>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195197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589B45-71D8-4A17-8D38-0BCD859D9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77A160-BB8B-44DC-8E6F-66EE37F165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FF500-6BAC-44AE-B503-7C8B74811BA9}"/>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5" name="Footer Placeholder 4">
            <a:extLst>
              <a:ext uri="{FF2B5EF4-FFF2-40B4-BE49-F238E27FC236}">
                <a16:creationId xmlns:a16="http://schemas.microsoft.com/office/drawing/2014/main" id="{6C2AABA8-0020-49F8-AF44-45178E2D9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E2AAC-5007-4A39-BC85-08BE6F7AC5B4}"/>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233103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1633-7263-4EEE-81E5-73632E0D2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66E1F-3F20-474F-B31E-32D5B04526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58A55-5949-4C37-8C6C-71372F2FCA97}"/>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5" name="Footer Placeholder 4">
            <a:extLst>
              <a:ext uri="{FF2B5EF4-FFF2-40B4-BE49-F238E27FC236}">
                <a16:creationId xmlns:a16="http://schemas.microsoft.com/office/drawing/2014/main" id="{B2FFE1A4-D6EC-4A05-8741-AF8CD7FF7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6BBC2-67F1-49F2-88D4-0E79EC67DB18}"/>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38582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4C1C-95E3-41EB-B67F-406DA8C3F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1464BE-D225-4BDF-A5CD-50F952BBD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D738CC-40FA-4913-BDD7-A70DF446B8B5}"/>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5" name="Footer Placeholder 4">
            <a:extLst>
              <a:ext uri="{FF2B5EF4-FFF2-40B4-BE49-F238E27FC236}">
                <a16:creationId xmlns:a16="http://schemas.microsoft.com/office/drawing/2014/main" id="{69176642-84E5-4B7F-84C6-2639ABA9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568ED-68B1-4C65-BBFD-8AFA2A34D2AB}"/>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227273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CBDC-B401-4293-87BC-6E67FDC46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8F83F-3AB2-453E-B636-DF27E42F1B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DFC58-ED8B-49C2-AC0B-DB373BEEB6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0326C3-9BDD-4A5F-9518-F577AB794A45}"/>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6" name="Footer Placeholder 5">
            <a:extLst>
              <a:ext uri="{FF2B5EF4-FFF2-40B4-BE49-F238E27FC236}">
                <a16:creationId xmlns:a16="http://schemas.microsoft.com/office/drawing/2014/main" id="{D44254B0-482A-41CC-8618-202E760A1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B4E3D-105E-473F-8F83-CFBF5A86BCF0}"/>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322116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0974-3FD8-4499-A174-2A359F572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EE394-E06B-4CA3-AC85-6FB35140C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DA853D-287A-49E5-972F-119B727837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AFD3B-C57F-436C-9B7B-69985CAD16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9D480D-C44F-4CFF-A148-C21F833709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52757-4BCB-4FF2-BD89-C0DF4BB0B0A2}"/>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8" name="Footer Placeholder 7">
            <a:extLst>
              <a:ext uri="{FF2B5EF4-FFF2-40B4-BE49-F238E27FC236}">
                <a16:creationId xmlns:a16="http://schemas.microsoft.com/office/drawing/2014/main" id="{AAA37B35-F6E9-41EB-BB8F-B575A55D7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6693FF-CB8E-41D7-ABCD-80E2A31A0A39}"/>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322592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E4D3-5A21-4FE2-933C-184310404A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F122A-E2A6-4F82-8BFB-401EBE1EF7E6}"/>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4" name="Footer Placeholder 3">
            <a:extLst>
              <a:ext uri="{FF2B5EF4-FFF2-40B4-BE49-F238E27FC236}">
                <a16:creationId xmlns:a16="http://schemas.microsoft.com/office/drawing/2014/main" id="{3BA85795-C0FA-4BEA-AC19-51D8A753C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BE367-92C6-4179-8F12-DD555D7DDF12}"/>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35787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C12EE-D041-457B-914D-1014B6744C58}"/>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3" name="Footer Placeholder 2">
            <a:extLst>
              <a:ext uri="{FF2B5EF4-FFF2-40B4-BE49-F238E27FC236}">
                <a16:creationId xmlns:a16="http://schemas.microsoft.com/office/drawing/2014/main" id="{9FE485F0-DBF5-4B59-9B8B-FDB61B91FE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DAECB2-D82B-41B4-84B6-F17765B44987}"/>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311577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ED85-E36D-4989-8092-AD5ECBEAA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89DD02-A377-4447-8434-172C5731D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72C947-5F29-4536-9B8F-15E6F0847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6C9D97-E9D7-48A2-9BC7-DAEFE6C75B1F}"/>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6" name="Footer Placeholder 5">
            <a:extLst>
              <a:ext uri="{FF2B5EF4-FFF2-40B4-BE49-F238E27FC236}">
                <a16:creationId xmlns:a16="http://schemas.microsoft.com/office/drawing/2014/main" id="{F7DE9845-32B5-4410-9E9F-B7A458B35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C2102-1F48-4DD9-9993-BF3A9D0414E6}"/>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27217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1AB2-776A-458A-BA6D-F1DBF4CAE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688D34-680D-49F1-A116-763643D99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DB7B52-B398-43AC-BE2C-6C591A441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D16269-038D-46CA-924A-F7E6A02CF514}"/>
              </a:ext>
            </a:extLst>
          </p:cNvPr>
          <p:cNvSpPr>
            <a:spLocks noGrp="1"/>
          </p:cNvSpPr>
          <p:nvPr>
            <p:ph type="dt" sz="half" idx="10"/>
          </p:nvPr>
        </p:nvSpPr>
        <p:spPr/>
        <p:txBody>
          <a:bodyPr/>
          <a:lstStyle/>
          <a:p>
            <a:fld id="{B4321256-3CDD-47BD-8BE9-0AE79718C14A}" type="datetimeFigureOut">
              <a:rPr lang="en-US" smtClean="0"/>
              <a:t>10/23/2018</a:t>
            </a:fld>
            <a:endParaRPr lang="en-US"/>
          </a:p>
        </p:txBody>
      </p:sp>
      <p:sp>
        <p:nvSpPr>
          <p:cNvPr id="6" name="Footer Placeholder 5">
            <a:extLst>
              <a:ext uri="{FF2B5EF4-FFF2-40B4-BE49-F238E27FC236}">
                <a16:creationId xmlns:a16="http://schemas.microsoft.com/office/drawing/2014/main" id="{35566A18-5056-4AC7-BFD0-B27447943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FA8F0-C427-460D-8FE2-D189A27BE598}"/>
              </a:ext>
            </a:extLst>
          </p:cNvPr>
          <p:cNvSpPr>
            <a:spLocks noGrp="1"/>
          </p:cNvSpPr>
          <p:nvPr>
            <p:ph type="sldNum" sz="quarter" idx="12"/>
          </p:nvPr>
        </p:nvSpPr>
        <p:spPr/>
        <p:txBody>
          <a:bodyPr/>
          <a:lstStyle/>
          <a:p>
            <a:fld id="{F112A4E4-68BE-413C-8763-416E422F9639}" type="slidenum">
              <a:rPr lang="en-US" smtClean="0"/>
              <a:t>‹#›</a:t>
            </a:fld>
            <a:endParaRPr lang="en-US"/>
          </a:p>
        </p:txBody>
      </p:sp>
    </p:spTree>
    <p:extLst>
      <p:ext uri="{BB962C8B-B14F-4D97-AF65-F5344CB8AC3E}">
        <p14:creationId xmlns:p14="http://schemas.microsoft.com/office/powerpoint/2010/main" val="361118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09BA4-FD44-4BE8-861A-73FCA0304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1C9EA3-AA0E-4422-B67F-CCAFBFB7B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7244C-73DF-4FFE-8AE1-937B6D26F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21256-3CDD-47BD-8BE9-0AE79718C14A}" type="datetimeFigureOut">
              <a:rPr lang="en-US" smtClean="0"/>
              <a:t>10/23/2018</a:t>
            </a:fld>
            <a:endParaRPr lang="en-US"/>
          </a:p>
        </p:txBody>
      </p:sp>
      <p:sp>
        <p:nvSpPr>
          <p:cNvPr id="5" name="Footer Placeholder 4">
            <a:extLst>
              <a:ext uri="{FF2B5EF4-FFF2-40B4-BE49-F238E27FC236}">
                <a16:creationId xmlns:a16="http://schemas.microsoft.com/office/drawing/2014/main" id="{5A48A08E-3F37-401D-B3F9-02014E817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DF7E9-942B-46AF-8584-8CF55942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2A4E4-68BE-413C-8763-416E422F9639}" type="slidenum">
              <a:rPr lang="en-US" smtClean="0"/>
              <a:t>‹#›</a:t>
            </a:fld>
            <a:endParaRPr lang="en-US"/>
          </a:p>
        </p:txBody>
      </p:sp>
    </p:spTree>
    <p:extLst>
      <p:ext uri="{BB962C8B-B14F-4D97-AF65-F5344CB8AC3E}">
        <p14:creationId xmlns:p14="http://schemas.microsoft.com/office/powerpoint/2010/main" val="369098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5.png"/><Relationship Id="rId4" Type="http://schemas.openxmlformats.org/officeDocument/2006/relationships/image" Target="../media/image37.svg"/><Relationship Id="rId9"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5.png"/><Relationship Id="rId4" Type="http://schemas.openxmlformats.org/officeDocument/2006/relationships/image" Target="../media/image37.svg"/><Relationship Id="rId9" Type="http://schemas.openxmlformats.org/officeDocument/2006/relationships/image" Target="../media/image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533849/1455365175/slide3.png"/>
          <p:cNvPicPr>
            <a:picLocks noChangeAspect="1"/>
          </p:cNvPicPr>
          <p:nvPr/>
        </p:nvPicPr>
        <p:blipFill>
          <a:blip r:embed="rId3" cstate="print"/>
          <a:stretch>
            <a:fillRect/>
          </a:stretch>
        </p:blipFill>
        <p:spPr>
          <a:xfrm>
            <a:off x="0" y="1674"/>
            <a:ext cx="12192000" cy="6854653"/>
          </a:xfrm>
          <a:prstGeom prst="rect">
            <a:avLst/>
          </a:prstGeom>
        </p:spPr>
      </p:pic>
      <p:sp>
        <p:nvSpPr>
          <p:cNvPr id="3" name="TextBox 2">
            <a:extLst>
              <a:ext uri="{FF2B5EF4-FFF2-40B4-BE49-F238E27FC236}">
                <a16:creationId xmlns:a16="http://schemas.microsoft.com/office/drawing/2014/main" id="{1E084A22-863E-4654-B619-634115A83D1B}"/>
              </a:ext>
            </a:extLst>
          </p:cNvPr>
          <p:cNvSpPr txBox="1"/>
          <p:nvPr/>
        </p:nvSpPr>
        <p:spPr>
          <a:xfrm>
            <a:off x="9914156" y="5907829"/>
            <a:ext cx="2222500" cy="923330"/>
          </a:xfrm>
          <a:prstGeom prst="rect">
            <a:avLst/>
          </a:prstGeom>
          <a:noFill/>
        </p:spPr>
        <p:txBody>
          <a:bodyPr wrap="square" rtlCol="0">
            <a:spAutoFit/>
          </a:bodyPr>
          <a:lstStyle/>
          <a:p>
            <a:pPr algn="r"/>
            <a:r>
              <a:rPr lang="en-US"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Sam Goodnight</a:t>
            </a:r>
          </a:p>
          <a:p>
            <a:pPr algn="r"/>
            <a:r>
              <a:rPr lang="en-US"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Marketing Director</a:t>
            </a:r>
          </a:p>
          <a:p>
            <a:pPr algn="r"/>
            <a:r>
              <a:rPr lang="en-US" dirty="0">
                <a:solidFill>
                  <a:schemeClr val="bg1"/>
                </a:solidFill>
                <a:latin typeface="Lato Hairline" panose="020F0502020204030203" pitchFamily="34" charset="0"/>
                <a:ea typeface="Lato Hairline" panose="020F0502020204030203" pitchFamily="34" charset="0"/>
                <a:cs typeface="Lato Hairline" panose="020F0502020204030203" pitchFamily="34" charset="0"/>
              </a:rPr>
              <a:t>August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01DE0D-D873-4E9B-837C-71C8EFDBC76A}"/>
              </a:ext>
            </a:extLst>
          </p:cNvPr>
          <p:cNvGrpSpPr/>
          <p:nvPr/>
        </p:nvGrpSpPr>
        <p:grpSpPr>
          <a:xfrm>
            <a:off x="3885662" y="-618351"/>
            <a:ext cx="8380774" cy="8380774"/>
            <a:chOff x="3473511" y="-1322842"/>
            <a:chExt cx="8380774" cy="8380774"/>
          </a:xfrm>
        </p:grpSpPr>
        <p:sp>
          <p:nvSpPr>
            <p:cNvPr id="24" name="Oval 23">
              <a:extLst>
                <a:ext uri="{FF2B5EF4-FFF2-40B4-BE49-F238E27FC236}">
                  <a16:creationId xmlns:a16="http://schemas.microsoft.com/office/drawing/2014/main" id="{9F1090AB-773D-4FD6-A115-8561B9C3D472}"/>
                </a:ext>
              </a:extLst>
            </p:cNvPr>
            <p:cNvSpPr/>
            <p:nvPr/>
          </p:nvSpPr>
          <p:spPr>
            <a:xfrm>
              <a:off x="3473511" y="-1322842"/>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85B3372-ACCC-4876-A80C-D5432C263992}"/>
                </a:ext>
              </a:extLst>
            </p:cNvPr>
            <p:cNvPicPr>
              <a:picLocks noChangeAspect="1"/>
            </p:cNvPicPr>
            <p:nvPr/>
          </p:nvPicPr>
          <p:blipFill rotWithShape="1">
            <a:blip r:embed="rId2">
              <a:extLst>
                <a:ext uri="{28A0092B-C50C-407E-A947-70E740481C1C}">
                  <a14:useLocalDpi xmlns:a14="http://schemas.microsoft.com/office/drawing/2010/main" val="0"/>
                </a:ext>
              </a:extLst>
            </a:blip>
            <a:srcRect l="35125" t="25971" r="57658" b="25140"/>
            <a:stretch/>
          </p:blipFill>
          <p:spPr>
            <a:xfrm rot="13827661">
              <a:off x="7835139" y="51499"/>
              <a:ext cx="965587" cy="3439776"/>
            </a:xfrm>
            <a:prstGeom prst="rect">
              <a:avLst/>
            </a:prstGeom>
          </p:spPr>
        </p:pic>
        <p:pic>
          <p:nvPicPr>
            <p:cNvPr id="7" name="Picture 6">
              <a:extLst>
                <a:ext uri="{FF2B5EF4-FFF2-40B4-BE49-F238E27FC236}">
                  <a16:creationId xmlns:a16="http://schemas.microsoft.com/office/drawing/2014/main" id="{5AD2A9F4-3605-4DEF-A127-4F74DFBDA7BB}"/>
                </a:ext>
              </a:extLst>
            </p:cNvPr>
            <p:cNvPicPr>
              <a:picLocks noChangeAspect="1"/>
            </p:cNvPicPr>
            <p:nvPr/>
          </p:nvPicPr>
          <p:blipFill rotWithShape="1">
            <a:blip r:embed="rId2">
              <a:extLst>
                <a:ext uri="{28A0092B-C50C-407E-A947-70E740481C1C}">
                  <a14:useLocalDpi xmlns:a14="http://schemas.microsoft.com/office/drawing/2010/main" val="0"/>
                </a:ext>
              </a:extLst>
            </a:blip>
            <a:srcRect l="20542" t="23248" r="70701" b="24583"/>
            <a:stretch/>
          </p:blipFill>
          <p:spPr>
            <a:xfrm rot="8990220" flipH="1">
              <a:off x="6300793" y="-1060121"/>
              <a:ext cx="1946366" cy="7449311"/>
            </a:xfrm>
            <a:prstGeom prst="rect">
              <a:avLst/>
            </a:prstGeom>
          </p:spPr>
        </p:pic>
        <p:pic>
          <p:nvPicPr>
            <p:cNvPr id="8" name="Picture 7">
              <a:extLst>
                <a:ext uri="{FF2B5EF4-FFF2-40B4-BE49-F238E27FC236}">
                  <a16:creationId xmlns:a16="http://schemas.microsoft.com/office/drawing/2014/main" id="{BEB92DAF-F90D-4043-9145-F83826352E89}"/>
                </a:ext>
              </a:extLst>
            </p:cNvPr>
            <p:cNvPicPr>
              <a:picLocks noChangeAspect="1"/>
            </p:cNvPicPr>
            <p:nvPr/>
          </p:nvPicPr>
          <p:blipFill rotWithShape="1">
            <a:blip r:embed="rId3">
              <a:extLst>
                <a:ext uri="{28A0092B-C50C-407E-A947-70E740481C1C}">
                  <a14:useLocalDpi xmlns:a14="http://schemas.microsoft.com/office/drawing/2010/main" val="0"/>
                </a:ext>
              </a:extLst>
            </a:blip>
            <a:srcRect l="71480" t="60851" r="17063" b="8228"/>
            <a:stretch/>
          </p:blipFill>
          <p:spPr>
            <a:xfrm rot="21059211" flipH="1">
              <a:off x="3974171" y="1634821"/>
              <a:ext cx="2151551" cy="3207559"/>
            </a:xfrm>
            <a:prstGeom prst="rect">
              <a:avLst/>
            </a:prstGeom>
          </p:spPr>
        </p:pic>
        <p:grpSp>
          <p:nvGrpSpPr>
            <p:cNvPr id="21" name="Group 20">
              <a:extLst>
                <a:ext uri="{FF2B5EF4-FFF2-40B4-BE49-F238E27FC236}">
                  <a16:creationId xmlns:a16="http://schemas.microsoft.com/office/drawing/2014/main" id="{293D47A0-3894-4727-932F-69DDD8884A7A}"/>
                </a:ext>
              </a:extLst>
            </p:cNvPr>
            <p:cNvGrpSpPr/>
            <p:nvPr/>
          </p:nvGrpSpPr>
          <p:grpSpPr>
            <a:xfrm>
              <a:off x="5826461" y="621054"/>
              <a:ext cx="3656025" cy="4937760"/>
              <a:chOff x="2280400" y="1472442"/>
              <a:chExt cx="2983546" cy="4012336"/>
            </a:xfrm>
          </p:grpSpPr>
          <p:pic>
            <p:nvPicPr>
              <p:cNvPr id="22" name="Picture 21">
                <a:extLst>
                  <a:ext uri="{FF2B5EF4-FFF2-40B4-BE49-F238E27FC236}">
                    <a16:creationId xmlns:a16="http://schemas.microsoft.com/office/drawing/2014/main" id="{323729C1-682E-40E2-B5CA-518CC7A5F159}"/>
                  </a:ext>
                </a:extLst>
              </p:cNvPr>
              <p:cNvPicPr>
                <a:picLocks noChangeAspect="1"/>
              </p:cNvPicPr>
              <p:nvPr/>
            </p:nvPicPr>
            <p:blipFill rotWithShape="1">
              <a:blip r:embed="rId4">
                <a:extLst>
                  <a:ext uri="{28A0092B-C50C-407E-A947-70E740481C1C}">
                    <a14:useLocalDpi xmlns:a14="http://schemas.microsoft.com/office/drawing/2010/main" val="0"/>
                  </a:ext>
                </a:extLst>
              </a:blip>
              <a:srcRect l="6192" t="57413" r="77914" b="8313"/>
              <a:stretch/>
            </p:blipFill>
            <p:spPr>
              <a:xfrm>
                <a:off x="2280400" y="1472442"/>
                <a:ext cx="2983546" cy="3715126"/>
              </a:xfrm>
              <a:prstGeom prst="rect">
                <a:avLst/>
              </a:prstGeom>
            </p:spPr>
          </p:pic>
          <p:pic>
            <p:nvPicPr>
              <p:cNvPr id="23" name="Graphic 22" descr="Employee Badge">
                <a:extLst>
                  <a:ext uri="{FF2B5EF4-FFF2-40B4-BE49-F238E27FC236}">
                    <a16:creationId xmlns:a16="http://schemas.microsoft.com/office/drawing/2014/main" id="{3B412AA7-CBD4-4C42-A0F7-6AF82D482A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94132" y="4417247"/>
                <a:ext cx="1067531" cy="1067531"/>
              </a:xfrm>
              <a:prstGeom prst="rect">
                <a:avLst/>
              </a:prstGeom>
            </p:spPr>
          </p:pic>
        </p:grpSp>
        <p:pic>
          <p:nvPicPr>
            <p:cNvPr id="20" name="Picture 19">
              <a:extLst>
                <a:ext uri="{FF2B5EF4-FFF2-40B4-BE49-F238E27FC236}">
                  <a16:creationId xmlns:a16="http://schemas.microsoft.com/office/drawing/2014/main" id="{CB51B964-B7E1-4FAE-888D-6C66EE0883FA}"/>
                </a:ext>
              </a:extLst>
            </p:cNvPr>
            <p:cNvPicPr>
              <a:picLocks noChangeAspect="1"/>
            </p:cNvPicPr>
            <p:nvPr/>
          </p:nvPicPr>
          <p:blipFill rotWithShape="1">
            <a:blip r:embed="rId7">
              <a:extLst>
                <a:ext uri="{28A0092B-C50C-407E-A947-70E740481C1C}">
                  <a14:useLocalDpi xmlns:a14="http://schemas.microsoft.com/office/drawing/2010/main" val="0"/>
                </a:ext>
              </a:extLst>
            </a:blip>
            <a:srcRect l="43940" t="24996" r="33575" b="36326"/>
            <a:stretch/>
          </p:blipFill>
          <p:spPr>
            <a:xfrm>
              <a:off x="8470959" y="2872279"/>
              <a:ext cx="2202931" cy="2652585"/>
            </a:xfrm>
            <a:prstGeom prst="rect">
              <a:avLst/>
            </a:prstGeom>
          </p:spPr>
        </p:pic>
        <p:grpSp>
          <p:nvGrpSpPr>
            <p:cNvPr id="17" name="Group 16">
              <a:extLst>
                <a:ext uri="{FF2B5EF4-FFF2-40B4-BE49-F238E27FC236}">
                  <a16:creationId xmlns:a16="http://schemas.microsoft.com/office/drawing/2014/main" id="{66F8B821-82E4-4FB6-BDCC-B8BA757B90C5}"/>
                </a:ext>
              </a:extLst>
            </p:cNvPr>
            <p:cNvGrpSpPr/>
            <p:nvPr/>
          </p:nvGrpSpPr>
          <p:grpSpPr>
            <a:xfrm>
              <a:off x="9009270" y="3493925"/>
              <a:ext cx="1146859" cy="1159531"/>
              <a:chOff x="6387644" y="3578945"/>
              <a:chExt cx="894588" cy="914400"/>
            </a:xfrm>
          </p:grpSpPr>
          <p:pic>
            <p:nvPicPr>
              <p:cNvPr id="18" name="Graphic 17" descr="Pocket knife">
                <a:extLst>
                  <a:ext uri="{FF2B5EF4-FFF2-40B4-BE49-F238E27FC236}">
                    <a16:creationId xmlns:a16="http://schemas.microsoft.com/office/drawing/2014/main" id="{EB1EF743-B821-415F-A6BC-49DBB99D21AE}"/>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8727"/>
              <a:stretch/>
            </p:blipFill>
            <p:spPr>
              <a:xfrm rot="16200000">
                <a:off x="6347744" y="3618845"/>
                <a:ext cx="914400" cy="834600"/>
              </a:xfrm>
              <a:prstGeom prst="rect">
                <a:avLst/>
              </a:prstGeom>
            </p:spPr>
          </p:pic>
          <p:pic>
            <p:nvPicPr>
              <p:cNvPr id="19" name="Graphic 18" descr="Pocket knife">
                <a:extLst>
                  <a:ext uri="{FF2B5EF4-FFF2-40B4-BE49-F238E27FC236}">
                    <a16:creationId xmlns:a16="http://schemas.microsoft.com/office/drawing/2014/main" id="{2CB8E2C2-ED43-4EE0-8C8C-A096F12C9D2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3813" t="8935" r="12749" b="54606"/>
              <a:stretch/>
            </p:blipFill>
            <p:spPr>
              <a:xfrm rot="5400000">
                <a:off x="6926375" y="3999154"/>
                <a:ext cx="475601" cy="236113"/>
              </a:xfrm>
              <a:prstGeom prst="rect">
                <a:avLst/>
              </a:prstGeom>
            </p:spPr>
          </p:pic>
        </p:grpSp>
      </p:grpSp>
      <p:sp>
        <p:nvSpPr>
          <p:cNvPr id="26" name="Title 1">
            <a:extLst>
              <a:ext uri="{FF2B5EF4-FFF2-40B4-BE49-F238E27FC236}">
                <a16:creationId xmlns:a16="http://schemas.microsoft.com/office/drawing/2014/main" id="{78A83FD4-2427-4760-A1B4-26535F812D8B}"/>
              </a:ext>
            </a:extLst>
          </p:cNvPr>
          <p:cNvSpPr txBox="1">
            <a:spLocks/>
          </p:cNvSpPr>
          <p:nvPr/>
        </p:nvSpPr>
        <p:spPr>
          <a:xfrm>
            <a:off x="480465" y="0"/>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The Utility Knife</a:t>
            </a:r>
          </a:p>
        </p:txBody>
      </p:sp>
      <p:pic>
        <p:nvPicPr>
          <p:cNvPr id="29" name="Picture 28">
            <a:extLst>
              <a:ext uri="{FF2B5EF4-FFF2-40B4-BE49-F238E27FC236}">
                <a16:creationId xmlns:a16="http://schemas.microsoft.com/office/drawing/2014/main" id="{0BC07B37-8615-4EBC-88C1-CC3CC4C983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
        <p:nvSpPr>
          <p:cNvPr id="30" name="TextBox 29">
            <a:extLst>
              <a:ext uri="{FF2B5EF4-FFF2-40B4-BE49-F238E27FC236}">
                <a16:creationId xmlns:a16="http://schemas.microsoft.com/office/drawing/2014/main" id="{3B62EE31-1654-45E5-9188-9E519BD97923}"/>
              </a:ext>
            </a:extLst>
          </p:cNvPr>
          <p:cNvSpPr txBox="1"/>
          <p:nvPr/>
        </p:nvSpPr>
        <p:spPr>
          <a:xfrm>
            <a:off x="1127551" y="1580474"/>
            <a:ext cx="3236943" cy="4832092"/>
          </a:xfrm>
          <a:prstGeom prst="rect">
            <a:avLst/>
          </a:prstGeom>
          <a:noFill/>
        </p:spPr>
        <p:txBody>
          <a:bodyPr wrap="square" rtlCol="0">
            <a:spAutoFit/>
          </a:bodyPr>
          <a:lstStyle/>
          <a:p>
            <a:pPr lvl="0" algn="ctr"/>
            <a:r>
              <a:rPr lang="en-US" sz="2000" b="1" dirty="0">
                <a:solidFill>
                  <a:prstClr val="black"/>
                </a:solidFill>
                <a:latin typeface="Neutra Display" panose="02000000000000000000" pitchFamily="50" charset="0"/>
              </a:rPr>
              <a:t>— ROLE —</a:t>
            </a:r>
          </a:p>
          <a:p>
            <a:pPr lvl="0" algn="ctr"/>
            <a:r>
              <a:rPr lang="en-US" sz="1600" dirty="0">
                <a:solidFill>
                  <a:prstClr val="black"/>
                </a:solidFill>
                <a:latin typeface="Lato Medium" panose="020F0502020204030203" pitchFamily="34" charset="0"/>
                <a:ea typeface="Lato Medium" panose="020F0502020204030203" pitchFamily="34" charset="0"/>
                <a:cs typeface="Lato Medium" panose="020F0502020204030203" pitchFamily="34" charset="0"/>
              </a:rPr>
              <a:t>Versatile fixer, organizational assessor, senior adviser</a:t>
            </a:r>
          </a:p>
          <a:p>
            <a:pPr algn="ctr"/>
            <a:endParaRPr lang="en-US" sz="20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TARGET</a:t>
            </a:r>
            <a:r>
              <a:rPr lang="en-US" sz="2400" b="1" dirty="0">
                <a:latin typeface="Neutra Display" panose="02000000000000000000" pitchFamily="50" charset="0"/>
              </a:rPr>
              <a:t>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Senior decision-makers; site VPs, plant managers, executives, etc.</a:t>
            </a:r>
          </a:p>
          <a:p>
            <a:pPr algn="ctr"/>
            <a:endParaRPr lang="en-US" sz="20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BENEFIT</a:t>
            </a:r>
            <a:r>
              <a:rPr lang="en-US" sz="2400" b="1" dirty="0">
                <a:latin typeface="Neutra Display" panose="02000000000000000000" pitchFamily="50" charset="0"/>
              </a:rPr>
              <a:t> —</a:t>
            </a:r>
          </a:p>
          <a:p>
            <a:pPr algn="ctr"/>
            <a:r>
              <a:rPr lang="en-US" sz="1600" i="1" dirty="0">
                <a:latin typeface="Lato Medium" panose="020F0502020204030203" pitchFamily="34" charset="0"/>
                <a:ea typeface="Lato Medium" panose="020F0502020204030203" pitchFamily="34" charset="0"/>
                <a:cs typeface="Lato Medium" panose="020F0502020204030203" pitchFamily="34" charset="0"/>
              </a:rPr>
              <a:t>“ The Utility Knife class can help me identify and tackle a vast range of root-problems in my organization.”</a:t>
            </a:r>
          </a:p>
          <a:p>
            <a:pPr algn="ct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p>
            <a:pPr lvl="0" algn="ctr"/>
            <a:r>
              <a:rPr lang="en-US" sz="2000" b="1" dirty="0">
                <a:solidFill>
                  <a:prstClr val="black"/>
                </a:solidFill>
                <a:latin typeface="Neutra Display" panose="02000000000000000000" pitchFamily="50" charset="0"/>
              </a:rPr>
              <a:t>— RARE SKILLS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Diversity of Experience | Technical Acumen | Leadership Expertise | Results-Oriented</a:t>
            </a:r>
          </a:p>
        </p:txBody>
      </p:sp>
    </p:spTree>
    <p:extLst>
      <p:ext uri="{BB962C8B-B14F-4D97-AF65-F5344CB8AC3E}">
        <p14:creationId xmlns:p14="http://schemas.microsoft.com/office/powerpoint/2010/main" val="350647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3418354E-863C-49D9-9E0C-E1F4EF0D0036}"/>
              </a:ext>
            </a:extLst>
          </p:cNvPr>
          <p:cNvGrpSpPr/>
          <p:nvPr/>
        </p:nvGrpSpPr>
        <p:grpSpPr>
          <a:xfrm>
            <a:off x="-327398" y="-534133"/>
            <a:ext cx="8380774" cy="8380774"/>
            <a:chOff x="3412752" y="-1101065"/>
            <a:chExt cx="8380774" cy="8380774"/>
          </a:xfrm>
        </p:grpSpPr>
        <p:sp>
          <p:nvSpPr>
            <p:cNvPr id="52" name="Oval 51">
              <a:extLst>
                <a:ext uri="{FF2B5EF4-FFF2-40B4-BE49-F238E27FC236}">
                  <a16:creationId xmlns:a16="http://schemas.microsoft.com/office/drawing/2014/main" id="{798D15DB-8A3A-4109-92F2-46514F112A4D}"/>
                </a:ext>
              </a:extLst>
            </p:cNvPr>
            <p:cNvSpPr/>
            <p:nvPr/>
          </p:nvSpPr>
          <p:spPr>
            <a:xfrm>
              <a:off x="3412752" y="-1101065"/>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37BD7839-1DAA-428C-A97B-2C3F06F50DEA}"/>
                </a:ext>
              </a:extLst>
            </p:cNvPr>
            <p:cNvGrpSpPr/>
            <p:nvPr/>
          </p:nvGrpSpPr>
          <p:grpSpPr>
            <a:xfrm>
              <a:off x="5848183" y="620442"/>
              <a:ext cx="3656025" cy="4937760"/>
              <a:chOff x="2280400" y="1472442"/>
              <a:chExt cx="2983546" cy="4012336"/>
            </a:xfrm>
          </p:grpSpPr>
          <p:pic>
            <p:nvPicPr>
              <p:cNvPr id="62" name="Picture 61">
                <a:extLst>
                  <a:ext uri="{FF2B5EF4-FFF2-40B4-BE49-F238E27FC236}">
                    <a16:creationId xmlns:a16="http://schemas.microsoft.com/office/drawing/2014/main" id="{0F89B77D-8E7F-4762-9013-1F8E8442344B}"/>
                  </a:ext>
                </a:extLst>
              </p:cNvPr>
              <p:cNvPicPr>
                <a:picLocks noChangeAspect="1"/>
              </p:cNvPicPr>
              <p:nvPr/>
            </p:nvPicPr>
            <p:blipFill rotWithShape="1">
              <a:blip r:embed="rId2">
                <a:extLst>
                  <a:ext uri="{28A0092B-C50C-407E-A947-70E740481C1C}">
                    <a14:useLocalDpi xmlns:a14="http://schemas.microsoft.com/office/drawing/2010/main" val="0"/>
                  </a:ext>
                </a:extLst>
              </a:blip>
              <a:srcRect l="6192" t="57413" r="77914" b="8313"/>
              <a:stretch/>
            </p:blipFill>
            <p:spPr>
              <a:xfrm>
                <a:off x="2280400" y="1472442"/>
                <a:ext cx="2983546" cy="3715126"/>
              </a:xfrm>
              <a:prstGeom prst="rect">
                <a:avLst/>
              </a:prstGeom>
            </p:spPr>
          </p:pic>
          <p:pic>
            <p:nvPicPr>
              <p:cNvPr id="63" name="Graphic 62" descr="Employee Badge">
                <a:extLst>
                  <a:ext uri="{FF2B5EF4-FFF2-40B4-BE49-F238E27FC236}">
                    <a16:creationId xmlns:a16="http://schemas.microsoft.com/office/drawing/2014/main" id="{A60199AD-B5A7-4EB6-B7BC-A1170BE06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32" y="4417247"/>
                <a:ext cx="1067531" cy="1067531"/>
              </a:xfrm>
              <a:prstGeom prst="rect">
                <a:avLst/>
              </a:prstGeom>
            </p:spPr>
          </p:pic>
        </p:grpSp>
        <p:grpSp>
          <p:nvGrpSpPr>
            <p:cNvPr id="54" name="Group 53">
              <a:extLst>
                <a:ext uri="{FF2B5EF4-FFF2-40B4-BE49-F238E27FC236}">
                  <a16:creationId xmlns:a16="http://schemas.microsoft.com/office/drawing/2014/main" id="{F4FEB969-ED8B-4F99-86A4-0937F6338303}"/>
                </a:ext>
              </a:extLst>
            </p:cNvPr>
            <p:cNvGrpSpPr/>
            <p:nvPr/>
          </p:nvGrpSpPr>
          <p:grpSpPr>
            <a:xfrm>
              <a:off x="6322221" y="1232921"/>
              <a:ext cx="395031" cy="779552"/>
              <a:chOff x="3007434" y="876427"/>
              <a:chExt cx="155940" cy="307732"/>
            </a:xfrm>
            <a:solidFill>
              <a:srgbClr val="293139"/>
            </a:solidFill>
          </p:grpSpPr>
          <p:sp>
            <p:nvSpPr>
              <p:cNvPr id="59" name="Right Triangle 8">
                <a:extLst>
                  <a:ext uri="{FF2B5EF4-FFF2-40B4-BE49-F238E27FC236}">
                    <a16:creationId xmlns:a16="http://schemas.microsoft.com/office/drawing/2014/main" id="{685536F9-06AF-4FF1-8A3A-73D458CEADE2}"/>
                  </a:ext>
                </a:extLst>
              </p:cNvPr>
              <p:cNvSpPr/>
              <p:nvPr/>
            </p:nvSpPr>
            <p:spPr>
              <a:xfrm>
                <a:off x="3007434" y="1000412"/>
                <a:ext cx="58989" cy="183747"/>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grp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8">
                <a:extLst>
                  <a:ext uri="{FF2B5EF4-FFF2-40B4-BE49-F238E27FC236}">
                    <a16:creationId xmlns:a16="http://schemas.microsoft.com/office/drawing/2014/main" id="{5580D840-7BED-4289-B752-72F44A61FAFD}"/>
                  </a:ext>
                </a:extLst>
              </p:cNvPr>
              <p:cNvSpPr/>
              <p:nvPr/>
            </p:nvSpPr>
            <p:spPr>
              <a:xfrm>
                <a:off x="3052764" y="932135"/>
                <a:ext cx="58989" cy="183747"/>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grp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8">
                <a:extLst>
                  <a:ext uri="{FF2B5EF4-FFF2-40B4-BE49-F238E27FC236}">
                    <a16:creationId xmlns:a16="http://schemas.microsoft.com/office/drawing/2014/main" id="{D1052D16-7DB3-4440-B860-E19A235A3FC9}"/>
                  </a:ext>
                </a:extLst>
              </p:cNvPr>
              <p:cNvSpPr/>
              <p:nvPr/>
            </p:nvSpPr>
            <p:spPr>
              <a:xfrm>
                <a:off x="3104385" y="876427"/>
                <a:ext cx="58989" cy="183747"/>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grp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5E8FA48A-DA63-4BA7-BA05-DBABAEA00D4F}"/>
                </a:ext>
              </a:extLst>
            </p:cNvPr>
            <p:cNvPicPr>
              <a:picLocks noChangeAspect="1"/>
            </p:cNvPicPr>
            <p:nvPr/>
          </p:nvPicPr>
          <p:blipFill rotWithShape="1">
            <a:blip r:embed="rId5">
              <a:extLst>
                <a:ext uri="{28A0092B-C50C-407E-A947-70E740481C1C}">
                  <a14:useLocalDpi xmlns:a14="http://schemas.microsoft.com/office/drawing/2010/main" val="0"/>
                </a:ext>
              </a:extLst>
            </a:blip>
            <a:srcRect l="35125" t="25971" r="57658" b="25140"/>
            <a:stretch/>
          </p:blipFill>
          <p:spPr>
            <a:xfrm>
              <a:off x="4955828" y="297748"/>
              <a:ext cx="1183992" cy="4776561"/>
            </a:xfrm>
            <a:prstGeom prst="rect">
              <a:avLst/>
            </a:prstGeom>
          </p:spPr>
        </p:pic>
        <p:grpSp>
          <p:nvGrpSpPr>
            <p:cNvPr id="56" name="Group 55">
              <a:extLst>
                <a:ext uri="{FF2B5EF4-FFF2-40B4-BE49-F238E27FC236}">
                  <a16:creationId xmlns:a16="http://schemas.microsoft.com/office/drawing/2014/main" id="{3D20261E-6817-413F-A497-BD191E953DF8}"/>
                </a:ext>
              </a:extLst>
            </p:cNvPr>
            <p:cNvGrpSpPr/>
            <p:nvPr/>
          </p:nvGrpSpPr>
          <p:grpSpPr>
            <a:xfrm>
              <a:off x="7967620" y="3089322"/>
              <a:ext cx="2990336" cy="3097427"/>
              <a:chOff x="3323660" y="1410539"/>
              <a:chExt cx="1378376" cy="1427739"/>
            </a:xfrm>
          </p:grpSpPr>
          <p:pic>
            <p:nvPicPr>
              <p:cNvPr id="57" name="Picture 56">
                <a:extLst>
                  <a:ext uri="{FF2B5EF4-FFF2-40B4-BE49-F238E27FC236}">
                    <a16:creationId xmlns:a16="http://schemas.microsoft.com/office/drawing/2014/main" id="{E5004711-7470-437B-A45E-AF0A0C7C7ED2}"/>
                  </a:ext>
                </a:extLst>
              </p:cNvPr>
              <p:cNvPicPr>
                <a:picLocks noChangeAspect="1"/>
              </p:cNvPicPr>
              <p:nvPr/>
            </p:nvPicPr>
            <p:blipFill rotWithShape="1">
              <a:blip r:embed="rId2">
                <a:extLst>
                  <a:ext uri="{28A0092B-C50C-407E-A947-70E740481C1C}">
                    <a14:useLocalDpi xmlns:a14="http://schemas.microsoft.com/office/drawing/2010/main" val="0"/>
                  </a:ext>
                </a:extLst>
              </a:blip>
              <a:srcRect l="71325" t="8985" r="7591" b="54379"/>
              <a:stretch/>
            </p:blipFill>
            <p:spPr>
              <a:xfrm>
                <a:off x="3323660" y="1410539"/>
                <a:ext cx="1378376" cy="1427739"/>
              </a:xfrm>
              <a:prstGeom prst="rect">
                <a:avLst/>
              </a:prstGeom>
            </p:spPr>
          </p:pic>
          <p:pic>
            <p:nvPicPr>
              <p:cNvPr id="58" name="Graphic 57" descr="Briefcase">
                <a:extLst>
                  <a:ext uri="{FF2B5EF4-FFF2-40B4-BE49-F238E27FC236}">
                    <a16:creationId xmlns:a16="http://schemas.microsoft.com/office/drawing/2014/main" id="{E9E02339-22D9-4E85-AF79-DDB77046F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4336" y="1710179"/>
                <a:ext cx="646604" cy="656073"/>
              </a:xfrm>
              <a:prstGeom prst="rect">
                <a:avLst/>
              </a:prstGeom>
            </p:spPr>
          </p:pic>
        </p:grpSp>
      </p:grpSp>
      <p:sp>
        <p:nvSpPr>
          <p:cNvPr id="26" name="Title 1">
            <a:extLst>
              <a:ext uri="{FF2B5EF4-FFF2-40B4-BE49-F238E27FC236}">
                <a16:creationId xmlns:a16="http://schemas.microsoft.com/office/drawing/2014/main" id="{78A83FD4-2427-4760-A1B4-26535F812D8B}"/>
              </a:ext>
            </a:extLst>
          </p:cNvPr>
          <p:cNvSpPr txBox="1">
            <a:spLocks/>
          </p:cNvSpPr>
          <p:nvPr/>
        </p:nvSpPr>
        <p:spPr>
          <a:xfrm>
            <a:off x="7152192" y="202847"/>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Classes</a:t>
            </a:r>
          </a:p>
        </p:txBody>
      </p:sp>
      <p:pic>
        <p:nvPicPr>
          <p:cNvPr id="29" name="Picture 28">
            <a:extLst>
              <a:ext uri="{FF2B5EF4-FFF2-40B4-BE49-F238E27FC236}">
                <a16:creationId xmlns:a16="http://schemas.microsoft.com/office/drawing/2014/main" id="{0BC07B37-8615-4EBC-88C1-CC3CC4C98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
        <p:nvSpPr>
          <p:cNvPr id="42" name="Title 1">
            <a:extLst>
              <a:ext uri="{FF2B5EF4-FFF2-40B4-BE49-F238E27FC236}">
                <a16:creationId xmlns:a16="http://schemas.microsoft.com/office/drawing/2014/main" id="{98ED4ED0-DE4A-4893-B442-7CA589377DA1}"/>
              </a:ext>
            </a:extLst>
          </p:cNvPr>
          <p:cNvSpPr txBox="1">
            <a:spLocks/>
          </p:cNvSpPr>
          <p:nvPr/>
        </p:nvSpPr>
        <p:spPr>
          <a:xfrm>
            <a:off x="6096000" y="2304440"/>
            <a:ext cx="6680199" cy="8664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Neutra Display" panose="02000000000000000000" pitchFamily="50" charset="0"/>
              </a:rPr>
              <a:t>THE PROFESSIONAL</a:t>
            </a:r>
          </a:p>
        </p:txBody>
      </p:sp>
      <p:sp>
        <p:nvSpPr>
          <p:cNvPr id="43" name="TextBox 42">
            <a:extLst>
              <a:ext uri="{FF2B5EF4-FFF2-40B4-BE49-F238E27FC236}">
                <a16:creationId xmlns:a16="http://schemas.microsoft.com/office/drawing/2014/main" id="{0CC72EDB-A5BB-4C37-BD3F-431F1E00B87F}"/>
              </a:ext>
            </a:extLst>
          </p:cNvPr>
          <p:cNvSpPr txBox="1"/>
          <p:nvPr/>
        </p:nvSpPr>
        <p:spPr>
          <a:xfrm>
            <a:off x="7321843" y="3522375"/>
            <a:ext cx="4321785" cy="1754326"/>
          </a:xfrm>
          <a:prstGeom prst="rect">
            <a:avLst/>
          </a:prstGeom>
          <a:noFill/>
        </p:spPr>
        <p:txBody>
          <a:bodyPr wrap="square" rtlCol="0">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“A master implementer with versatile a skillset. This class focuses on project management and execution; when you need someone to roll up their sleeves and cut through your growing backlog, call the Professional.”</a:t>
            </a:r>
          </a:p>
        </p:txBody>
      </p:sp>
      <p:sp>
        <p:nvSpPr>
          <p:cNvPr id="44" name="TextBox 43">
            <a:extLst>
              <a:ext uri="{FF2B5EF4-FFF2-40B4-BE49-F238E27FC236}">
                <a16:creationId xmlns:a16="http://schemas.microsoft.com/office/drawing/2014/main" id="{D29E067D-91B9-4FC7-BD81-92BAF82C9D28}"/>
              </a:ext>
            </a:extLst>
          </p:cNvPr>
          <p:cNvSpPr txBox="1"/>
          <p:nvPr/>
        </p:nvSpPr>
        <p:spPr>
          <a:xfrm>
            <a:off x="7676019" y="2966294"/>
            <a:ext cx="3608935" cy="369332"/>
          </a:xfrm>
          <a:prstGeom prst="rect">
            <a:avLst/>
          </a:prstGeom>
          <a:noFill/>
        </p:spPr>
        <p:txBody>
          <a:bodyPr wrap="square" rtlCol="0">
            <a:spAutoFit/>
          </a:bodyPr>
          <a:lstStyle/>
          <a:p>
            <a:pPr algn="ctr"/>
            <a:r>
              <a:rPr lang="en-US" b="1" i="1" dirty="0"/>
              <a:t>“Give me an order.”</a:t>
            </a:r>
          </a:p>
        </p:txBody>
      </p:sp>
    </p:spTree>
    <p:extLst>
      <p:ext uri="{BB962C8B-B14F-4D97-AF65-F5344CB8AC3E}">
        <p14:creationId xmlns:p14="http://schemas.microsoft.com/office/powerpoint/2010/main" val="219645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BF1D66A-4D5F-4F6E-B820-39BC498E037E}"/>
              </a:ext>
            </a:extLst>
          </p:cNvPr>
          <p:cNvGrpSpPr/>
          <p:nvPr/>
        </p:nvGrpSpPr>
        <p:grpSpPr>
          <a:xfrm>
            <a:off x="3647702" y="-1101065"/>
            <a:ext cx="8380774" cy="8380774"/>
            <a:chOff x="3412752" y="-1101065"/>
            <a:chExt cx="8380774" cy="8380774"/>
          </a:xfrm>
        </p:grpSpPr>
        <p:sp>
          <p:nvSpPr>
            <p:cNvPr id="44" name="Oval 43">
              <a:extLst>
                <a:ext uri="{FF2B5EF4-FFF2-40B4-BE49-F238E27FC236}">
                  <a16:creationId xmlns:a16="http://schemas.microsoft.com/office/drawing/2014/main" id="{CFBCA84D-47AC-4489-A929-2F6725A9A744}"/>
                </a:ext>
              </a:extLst>
            </p:cNvPr>
            <p:cNvSpPr/>
            <p:nvPr/>
          </p:nvSpPr>
          <p:spPr>
            <a:xfrm>
              <a:off x="3412752" y="-1101065"/>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A80FF57E-B3FB-486E-A9BC-7693838EB0D6}"/>
                </a:ext>
              </a:extLst>
            </p:cNvPr>
            <p:cNvGrpSpPr/>
            <p:nvPr/>
          </p:nvGrpSpPr>
          <p:grpSpPr>
            <a:xfrm>
              <a:off x="5848183" y="620442"/>
              <a:ext cx="3656025" cy="4937760"/>
              <a:chOff x="2280400" y="1472442"/>
              <a:chExt cx="2983546" cy="4012336"/>
            </a:xfrm>
          </p:grpSpPr>
          <p:pic>
            <p:nvPicPr>
              <p:cNvPr id="42" name="Picture 41">
                <a:extLst>
                  <a:ext uri="{FF2B5EF4-FFF2-40B4-BE49-F238E27FC236}">
                    <a16:creationId xmlns:a16="http://schemas.microsoft.com/office/drawing/2014/main" id="{E75DE560-84D4-49C2-AA4F-9AAE1816BC30}"/>
                  </a:ext>
                </a:extLst>
              </p:cNvPr>
              <p:cNvPicPr>
                <a:picLocks noChangeAspect="1"/>
              </p:cNvPicPr>
              <p:nvPr/>
            </p:nvPicPr>
            <p:blipFill rotWithShape="1">
              <a:blip r:embed="rId2">
                <a:extLst>
                  <a:ext uri="{28A0092B-C50C-407E-A947-70E740481C1C}">
                    <a14:useLocalDpi xmlns:a14="http://schemas.microsoft.com/office/drawing/2010/main" val="0"/>
                  </a:ext>
                </a:extLst>
              </a:blip>
              <a:srcRect l="6192" t="57413" r="77914" b="8313"/>
              <a:stretch/>
            </p:blipFill>
            <p:spPr>
              <a:xfrm>
                <a:off x="2280400" y="1472442"/>
                <a:ext cx="2983546" cy="3715126"/>
              </a:xfrm>
              <a:prstGeom prst="rect">
                <a:avLst/>
              </a:prstGeom>
            </p:spPr>
          </p:pic>
          <p:pic>
            <p:nvPicPr>
              <p:cNvPr id="43" name="Graphic 42" descr="Employee Badge">
                <a:extLst>
                  <a:ext uri="{FF2B5EF4-FFF2-40B4-BE49-F238E27FC236}">
                    <a16:creationId xmlns:a16="http://schemas.microsoft.com/office/drawing/2014/main" id="{B08C8A01-92D2-4846-9EC4-9E00A63BCF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32" y="4417247"/>
                <a:ext cx="1067531" cy="1067531"/>
              </a:xfrm>
              <a:prstGeom prst="rect">
                <a:avLst/>
              </a:prstGeom>
            </p:spPr>
          </p:pic>
        </p:grpSp>
        <p:grpSp>
          <p:nvGrpSpPr>
            <p:cNvPr id="5" name="Group 4">
              <a:extLst>
                <a:ext uri="{FF2B5EF4-FFF2-40B4-BE49-F238E27FC236}">
                  <a16:creationId xmlns:a16="http://schemas.microsoft.com/office/drawing/2014/main" id="{8BBC0170-20DC-4C6C-B558-0FA98F936362}"/>
                </a:ext>
              </a:extLst>
            </p:cNvPr>
            <p:cNvGrpSpPr/>
            <p:nvPr/>
          </p:nvGrpSpPr>
          <p:grpSpPr>
            <a:xfrm>
              <a:off x="6322221" y="1232921"/>
              <a:ext cx="395031" cy="779552"/>
              <a:chOff x="3007434" y="876427"/>
              <a:chExt cx="155940" cy="307732"/>
            </a:xfrm>
            <a:solidFill>
              <a:srgbClr val="293139"/>
            </a:solidFill>
          </p:grpSpPr>
          <p:sp>
            <p:nvSpPr>
              <p:cNvPr id="6" name="Right Triangle 8">
                <a:extLst>
                  <a:ext uri="{FF2B5EF4-FFF2-40B4-BE49-F238E27FC236}">
                    <a16:creationId xmlns:a16="http://schemas.microsoft.com/office/drawing/2014/main" id="{7C8CBFFF-FFA4-4B4C-8709-EFABA338C3D9}"/>
                  </a:ext>
                </a:extLst>
              </p:cNvPr>
              <p:cNvSpPr/>
              <p:nvPr/>
            </p:nvSpPr>
            <p:spPr>
              <a:xfrm>
                <a:off x="3007434" y="1000412"/>
                <a:ext cx="58989" cy="183747"/>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grp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8">
                <a:extLst>
                  <a:ext uri="{FF2B5EF4-FFF2-40B4-BE49-F238E27FC236}">
                    <a16:creationId xmlns:a16="http://schemas.microsoft.com/office/drawing/2014/main" id="{5D22D794-9AFE-46B6-978D-27B6136D2B52}"/>
                  </a:ext>
                </a:extLst>
              </p:cNvPr>
              <p:cNvSpPr/>
              <p:nvPr/>
            </p:nvSpPr>
            <p:spPr>
              <a:xfrm>
                <a:off x="3052764" y="932135"/>
                <a:ext cx="58989" cy="183747"/>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grp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8">
                <a:extLst>
                  <a:ext uri="{FF2B5EF4-FFF2-40B4-BE49-F238E27FC236}">
                    <a16:creationId xmlns:a16="http://schemas.microsoft.com/office/drawing/2014/main" id="{A33F9DF7-E45C-4CD0-93C8-33381B02EC81}"/>
                  </a:ext>
                </a:extLst>
              </p:cNvPr>
              <p:cNvSpPr/>
              <p:nvPr/>
            </p:nvSpPr>
            <p:spPr>
              <a:xfrm>
                <a:off x="3104385" y="876427"/>
                <a:ext cx="58989" cy="183747"/>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grp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id="{7B6CFDBA-25C4-4881-8367-BC104F2C7F49}"/>
                </a:ext>
              </a:extLst>
            </p:cNvPr>
            <p:cNvPicPr>
              <a:picLocks noChangeAspect="1"/>
            </p:cNvPicPr>
            <p:nvPr/>
          </p:nvPicPr>
          <p:blipFill rotWithShape="1">
            <a:blip r:embed="rId5">
              <a:extLst>
                <a:ext uri="{28A0092B-C50C-407E-A947-70E740481C1C}">
                  <a14:useLocalDpi xmlns:a14="http://schemas.microsoft.com/office/drawing/2010/main" val="0"/>
                </a:ext>
              </a:extLst>
            </a:blip>
            <a:srcRect l="35125" t="25971" r="57658" b="25140"/>
            <a:stretch/>
          </p:blipFill>
          <p:spPr>
            <a:xfrm>
              <a:off x="4955828" y="297748"/>
              <a:ext cx="1183992" cy="4776561"/>
            </a:xfrm>
            <a:prstGeom prst="rect">
              <a:avLst/>
            </a:prstGeom>
          </p:spPr>
        </p:pic>
        <p:grpSp>
          <p:nvGrpSpPr>
            <p:cNvPr id="19" name="Group 18">
              <a:extLst>
                <a:ext uri="{FF2B5EF4-FFF2-40B4-BE49-F238E27FC236}">
                  <a16:creationId xmlns:a16="http://schemas.microsoft.com/office/drawing/2014/main" id="{E215E173-C77E-4F58-BBF5-71716F2BEC17}"/>
                </a:ext>
              </a:extLst>
            </p:cNvPr>
            <p:cNvGrpSpPr/>
            <p:nvPr/>
          </p:nvGrpSpPr>
          <p:grpSpPr>
            <a:xfrm>
              <a:off x="7967620" y="3089322"/>
              <a:ext cx="2990336" cy="3097427"/>
              <a:chOff x="3323660" y="1410539"/>
              <a:chExt cx="1378376" cy="1427739"/>
            </a:xfrm>
          </p:grpSpPr>
          <p:pic>
            <p:nvPicPr>
              <p:cNvPr id="20" name="Picture 19">
                <a:extLst>
                  <a:ext uri="{FF2B5EF4-FFF2-40B4-BE49-F238E27FC236}">
                    <a16:creationId xmlns:a16="http://schemas.microsoft.com/office/drawing/2014/main" id="{0785EFE5-1E27-4943-96F2-097B7B51BE92}"/>
                  </a:ext>
                </a:extLst>
              </p:cNvPr>
              <p:cNvPicPr>
                <a:picLocks noChangeAspect="1"/>
              </p:cNvPicPr>
              <p:nvPr/>
            </p:nvPicPr>
            <p:blipFill rotWithShape="1">
              <a:blip r:embed="rId2">
                <a:extLst>
                  <a:ext uri="{28A0092B-C50C-407E-A947-70E740481C1C}">
                    <a14:useLocalDpi xmlns:a14="http://schemas.microsoft.com/office/drawing/2010/main" val="0"/>
                  </a:ext>
                </a:extLst>
              </a:blip>
              <a:srcRect l="71325" t="8985" r="7591" b="54379"/>
              <a:stretch/>
            </p:blipFill>
            <p:spPr>
              <a:xfrm>
                <a:off x="3323660" y="1410539"/>
                <a:ext cx="1378376" cy="1427739"/>
              </a:xfrm>
              <a:prstGeom prst="rect">
                <a:avLst/>
              </a:prstGeom>
            </p:spPr>
          </p:pic>
          <p:pic>
            <p:nvPicPr>
              <p:cNvPr id="21" name="Graphic 20" descr="Briefcase">
                <a:extLst>
                  <a:ext uri="{FF2B5EF4-FFF2-40B4-BE49-F238E27FC236}">
                    <a16:creationId xmlns:a16="http://schemas.microsoft.com/office/drawing/2014/main" id="{2ED477D8-FE2C-414C-8355-FA9B76794A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4336" y="1710179"/>
                <a:ext cx="646604" cy="656073"/>
              </a:xfrm>
              <a:prstGeom prst="rect">
                <a:avLst/>
              </a:prstGeom>
            </p:spPr>
          </p:pic>
        </p:grpSp>
      </p:grpSp>
      <p:sp>
        <p:nvSpPr>
          <p:cNvPr id="22" name="Title 1">
            <a:extLst>
              <a:ext uri="{FF2B5EF4-FFF2-40B4-BE49-F238E27FC236}">
                <a16:creationId xmlns:a16="http://schemas.microsoft.com/office/drawing/2014/main" id="{8419AB87-71A2-443C-8CD6-272749126C24}"/>
              </a:ext>
            </a:extLst>
          </p:cNvPr>
          <p:cNvSpPr txBox="1">
            <a:spLocks/>
          </p:cNvSpPr>
          <p:nvPr/>
        </p:nvSpPr>
        <p:spPr>
          <a:xfrm>
            <a:off x="480465" y="0"/>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The Professional</a:t>
            </a:r>
          </a:p>
        </p:txBody>
      </p:sp>
      <p:sp>
        <p:nvSpPr>
          <p:cNvPr id="23" name="TextBox 22">
            <a:extLst>
              <a:ext uri="{FF2B5EF4-FFF2-40B4-BE49-F238E27FC236}">
                <a16:creationId xmlns:a16="http://schemas.microsoft.com/office/drawing/2014/main" id="{0262CC9C-CB93-4B3A-9B0F-97899D3EEA21}"/>
              </a:ext>
            </a:extLst>
          </p:cNvPr>
          <p:cNvSpPr txBox="1"/>
          <p:nvPr/>
        </p:nvSpPr>
        <p:spPr>
          <a:xfrm>
            <a:off x="1127551" y="1580474"/>
            <a:ext cx="3236943" cy="5016758"/>
          </a:xfrm>
          <a:prstGeom prst="rect">
            <a:avLst/>
          </a:prstGeom>
          <a:noFill/>
        </p:spPr>
        <p:txBody>
          <a:bodyPr wrap="square" rtlCol="0">
            <a:spAutoFit/>
          </a:bodyPr>
          <a:lstStyle/>
          <a:p>
            <a:pPr lvl="0" algn="ctr"/>
            <a:r>
              <a:rPr lang="en-US" sz="2000" b="1" dirty="0">
                <a:solidFill>
                  <a:prstClr val="black"/>
                </a:solidFill>
                <a:latin typeface="Neutra Display" panose="02000000000000000000" pitchFamily="50" charset="0"/>
              </a:rPr>
              <a:t>— ROLE —</a:t>
            </a:r>
          </a:p>
          <a:p>
            <a:pPr lvl="0" algn="ctr"/>
            <a:r>
              <a:rPr lang="en-US" sz="1600" dirty="0">
                <a:solidFill>
                  <a:prstClr val="black"/>
                </a:solidFill>
                <a:latin typeface="Lato Medium" panose="020F0502020204030203" pitchFamily="34" charset="0"/>
                <a:ea typeface="Lato Medium" panose="020F0502020204030203" pitchFamily="34" charset="0"/>
                <a:cs typeface="Lato Medium" panose="020F0502020204030203" pitchFamily="34" charset="0"/>
              </a:rPr>
              <a:t>Project planning, execution, &amp; management</a:t>
            </a:r>
          </a:p>
          <a:p>
            <a:pPr algn="ctr"/>
            <a:endParaRPr lang="en-US" sz="24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TARGET</a:t>
            </a:r>
            <a:r>
              <a:rPr lang="en-US" sz="2400" b="1" dirty="0">
                <a:latin typeface="Neutra Display" panose="02000000000000000000" pitchFamily="50" charset="0"/>
              </a:rPr>
              <a:t>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Decision-makers with significant task buildup or project loads</a:t>
            </a:r>
          </a:p>
          <a:p>
            <a:pPr algn="ctr"/>
            <a:endParaRPr lang="en-US" sz="24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BENEFIT</a:t>
            </a:r>
            <a:r>
              <a:rPr lang="en-US" sz="2400" b="1" dirty="0">
                <a:latin typeface="Neutra Display" panose="02000000000000000000" pitchFamily="50" charset="0"/>
              </a:rPr>
              <a:t> —</a:t>
            </a:r>
          </a:p>
          <a:p>
            <a:pPr algn="ctr"/>
            <a:r>
              <a:rPr lang="en-US" sz="1600" i="1" dirty="0">
                <a:latin typeface="Lato Medium" panose="020F0502020204030203" pitchFamily="34" charset="0"/>
                <a:ea typeface="Lato Medium" panose="020F0502020204030203" pitchFamily="34" charset="0"/>
                <a:cs typeface="Lato Medium" panose="020F0502020204030203" pitchFamily="34" charset="0"/>
              </a:rPr>
              <a:t>“ The Professional class takes the burden of projects off my shoulders and turns planning into action. ”</a:t>
            </a:r>
          </a:p>
          <a:p>
            <a:pPr algn="ctr"/>
            <a:endParaRPr lang="en-US" sz="2400" i="1" dirty="0">
              <a:latin typeface="Lato Medium" panose="020F0502020204030203" pitchFamily="34" charset="0"/>
              <a:ea typeface="Lato Medium" panose="020F0502020204030203" pitchFamily="34" charset="0"/>
              <a:cs typeface="Lato Medium" panose="020F0502020204030203" pitchFamily="34" charset="0"/>
            </a:endParaRPr>
          </a:p>
          <a:p>
            <a:pPr lvl="0" algn="ctr"/>
            <a:r>
              <a:rPr lang="en-US" sz="2000" b="1" dirty="0">
                <a:solidFill>
                  <a:prstClr val="black"/>
                </a:solidFill>
                <a:latin typeface="Neutra Display" panose="02000000000000000000" pitchFamily="50" charset="0"/>
              </a:rPr>
              <a:t>— RARE SKILLS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Project Expertise | Strategic Acuity | Implementation | Project Management</a:t>
            </a:r>
          </a:p>
        </p:txBody>
      </p:sp>
      <p:pic>
        <p:nvPicPr>
          <p:cNvPr id="24" name="Picture 23">
            <a:extLst>
              <a:ext uri="{FF2B5EF4-FFF2-40B4-BE49-F238E27FC236}">
                <a16:creationId xmlns:a16="http://schemas.microsoft.com/office/drawing/2014/main" id="{5EFE31B0-CB2D-40A6-A747-84D98C5347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Tree>
    <p:extLst>
      <p:ext uri="{BB962C8B-B14F-4D97-AF65-F5344CB8AC3E}">
        <p14:creationId xmlns:p14="http://schemas.microsoft.com/office/powerpoint/2010/main" val="277979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F2DEC2A-0CF2-4855-9D2B-3EE05843E36F}"/>
              </a:ext>
            </a:extLst>
          </p:cNvPr>
          <p:cNvGrpSpPr/>
          <p:nvPr/>
        </p:nvGrpSpPr>
        <p:grpSpPr>
          <a:xfrm>
            <a:off x="-540584" y="-668012"/>
            <a:ext cx="8380774" cy="8380774"/>
            <a:chOff x="4237725" y="-761387"/>
            <a:chExt cx="8380774" cy="8380774"/>
          </a:xfrm>
        </p:grpSpPr>
        <p:sp>
          <p:nvSpPr>
            <p:cNvPr id="21" name="Oval 20">
              <a:extLst>
                <a:ext uri="{FF2B5EF4-FFF2-40B4-BE49-F238E27FC236}">
                  <a16:creationId xmlns:a16="http://schemas.microsoft.com/office/drawing/2014/main" id="{46FF5D19-3851-4B64-9FA8-2F5A3892A182}"/>
                </a:ext>
              </a:extLst>
            </p:cNvPr>
            <p:cNvSpPr/>
            <p:nvPr/>
          </p:nvSpPr>
          <p:spPr>
            <a:xfrm>
              <a:off x="4237725" y="-761387"/>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E5EE87C-4A17-4FA9-9E35-7F92EAB31323}"/>
                </a:ext>
              </a:extLst>
            </p:cNvPr>
            <p:cNvGrpSpPr/>
            <p:nvPr/>
          </p:nvGrpSpPr>
          <p:grpSpPr>
            <a:xfrm>
              <a:off x="6880623" y="1062812"/>
              <a:ext cx="3108934" cy="4968615"/>
              <a:chOff x="6020378" y="1581565"/>
              <a:chExt cx="2561403" cy="3944761"/>
            </a:xfrm>
          </p:grpSpPr>
          <p:pic>
            <p:nvPicPr>
              <p:cNvPr id="27" name="Picture 26">
                <a:extLst>
                  <a:ext uri="{FF2B5EF4-FFF2-40B4-BE49-F238E27FC236}">
                    <a16:creationId xmlns:a16="http://schemas.microsoft.com/office/drawing/2014/main" id="{5AC522B1-188E-4B96-B1F3-DE31EB9491B2}"/>
                  </a:ext>
                </a:extLst>
              </p:cNvPr>
              <p:cNvPicPr>
                <a:picLocks noChangeAspect="1"/>
              </p:cNvPicPr>
              <p:nvPr/>
            </p:nvPicPr>
            <p:blipFill rotWithShape="1">
              <a:blip r:embed="rId2">
                <a:extLst>
                  <a:ext uri="{28A0092B-C50C-407E-A947-70E740481C1C}">
                    <a14:useLocalDpi xmlns:a14="http://schemas.microsoft.com/office/drawing/2010/main" val="0"/>
                  </a:ext>
                </a:extLst>
              </a:blip>
              <a:srcRect l="29409" t="56737" r="55138" b="8491"/>
              <a:stretch/>
            </p:blipFill>
            <p:spPr>
              <a:xfrm>
                <a:off x="6020378" y="1581565"/>
                <a:ext cx="2561403" cy="3629874"/>
              </a:xfrm>
              <a:prstGeom prst="rect">
                <a:avLst/>
              </a:prstGeom>
            </p:spPr>
          </p:pic>
          <p:pic>
            <p:nvPicPr>
              <p:cNvPr id="28" name="Graphic 27" descr="Employee Badge">
                <a:extLst>
                  <a:ext uri="{FF2B5EF4-FFF2-40B4-BE49-F238E27FC236}">
                    <a16:creationId xmlns:a16="http://schemas.microsoft.com/office/drawing/2014/main" id="{1F15CCE6-DEE8-4EAD-BC11-5A86C37F58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963" y="4458795"/>
                <a:ext cx="1067531" cy="1067531"/>
              </a:xfrm>
              <a:prstGeom prst="rect">
                <a:avLst/>
              </a:prstGeom>
            </p:spPr>
          </p:pic>
        </p:grpSp>
        <p:pic>
          <p:nvPicPr>
            <p:cNvPr id="23" name="Picture 22">
              <a:extLst>
                <a:ext uri="{FF2B5EF4-FFF2-40B4-BE49-F238E27FC236}">
                  <a16:creationId xmlns:a16="http://schemas.microsoft.com/office/drawing/2014/main" id="{0D47569A-67C5-4724-8375-242DC124B584}"/>
                </a:ext>
              </a:extLst>
            </p:cNvPr>
            <p:cNvPicPr>
              <a:picLocks noChangeAspect="1"/>
            </p:cNvPicPr>
            <p:nvPr/>
          </p:nvPicPr>
          <p:blipFill rotWithShape="1">
            <a:blip r:embed="rId5">
              <a:extLst>
                <a:ext uri="{28A0092B-C50C-407E-A947-70E740481C1C}">
                  <a14:useLocalDpi xmlns:a14="http://schemas.microsoft.com/office/drawing/2010/main" val="0"/>
                </a:ext>
              </a:extLst>
            </a:blip>
            <a:srcRect l="44451" t="25705" r="33604" b="35560"/>
            <a:stretch/>
          </p:blipFill>
          <p:spPr>
            <a:xfrm>
              <a:off x="9098191" y="3635613"/>
              <a:ext cx="2150076" cy="2656450"/>
            </a:xfrm>
            <a:prstGeom prst="rect">
              <a:avLst/>
            </a:prstGeom>
          </p:spPr>
        </p:pic>
        <p:pic>
          <p:nvPicPr>
            <p:cNvPr id="24" name="Graphic 23" descr="Owl">
              <a:extLst>
                <a:ext uri="{FF2B5EF4-FFF2-40B4-BE49-F238E27FC236}">
                  <a16:creationId xmlns:a16="http://schemas.microsoft.com/office/drawing/2014/main" id="{59782BF1-15BA-4A41-8DF1-0F5E5962E4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9310" y="3946471"/>
              <a:ext cx="1547837" cy="1480699"/>
            </a:xfrm>
            <a:prstGeom prst="rect">
              <a:avLst/>
            </a:prstGeom>
          </p:spPr>
        </p:pic>
        <p:pic>
          <p:nvPicPr>
            <p:cNvPr id="25" name="Picture 24">
              <a:extLst>
                <a:ext uri="{FF2B5EF4-FFF2-40B4-BE49-F238E27FC236}">
                  <a16:creationId xmlns:a16="http://schemas.microsoft.com/office/drawing/2014/main" id="{DAA1DD8F-7C42-4504-9C37-D0EF039BCA39}"/>
                </a:ext>
              </a:extLst>
            </p:cNvPr>
            <p:cNvPicPr>
              <a:picLocks noChangeAspect="1"/>
            </p:cNvPicPr>
            <p:nvPr/>
          </p:nvPicPr>
          <p:blipFill rotWithShape="1">
            <a:blip r:embed="rId8">
              <a:extLst>
                <a:ext uri="{28A0092B-C50C-407E-A947-70E740481C1C}">
                  <a14:useLocalDpi xmlns:a14="http://schemas.microsoft.com/office/drawing/2010/main" val="0"/>
                </a:ext>
              </a:extLst>
            </a:blip>
            <a:srcRect l="45062" t="11865" r="44748" b="8227"/>
            <a:stretch/>
          </p:blipFill>
          <p:spPr>
            <a:xfrm>
              <a:off x="6149800" y="578271"/>
              <a:ext cx="932198" cy="5117253"/>
            </a:xfrm>
            <a:prstGeom prst="rect">
              <a:avLst/>
            </a:prstGeom>
          </p:spPr>
        </p:pic>
      </p:grpSp>
      <p:sp>
        <p:nvSpPr>
          <p:cNvPr id="26" name="Title 1">
            <a:extLst>
              <a:ext uri="{FF2B5EF4-FFF2-40B4-BE49-F238E27FC236}">
                <a16:creationId xmlns:a16="http://schemas.microsoft.com/office/drawing/2014/main" id="{78A83FD4-2427-4760-A1B4-26535F812D8B}"/>
              </a:ext>
            </a:extLst>
          </p:cNvPr>
          <p:cNvSpPr txBox="1">
            <a:spLocks/>
          </p:cNvSpPr>
          <p:nvPr/>
        </p:nvSpPr>
        <p:spPr>
          <a:xfrm>
            <a:off x="7152192" y="202847"/>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Classes</a:t>
            </a:r>
          </a:p>
        </p:txBody>
      </p:sp>
      <p:pic>
        <p:nvPicPr>
          <p:cNvPr id="29" name="Picture 28">
            <a:extLst>
              <a:ext uri="{FF2B5EF4-FFF2-40B4-BE49-F238E27FC236}">
                <a16:creationId xmlns:a16="http://schemas.microsoft.com/office/drawing/2014/main" id="{0BC07B37-8615-4EBC-88C1-CC3CC4C983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
        <p:nvSpPr>
          <p:cNvPr id="42" name="Title 1">
            <a:extLst>
              <a:ext uri="{FF2B5EF4-FFF2-40B4-BE49-F238E27FC236}">
                <a16:creationId xmlns:a16="http://schemas.microsoft.com/office/drawing/2014/main" id="{98ED4ED0-DE4A-4893-B442-7CA589377DA1}"/>
              </a:ext>
            </a:extLst>
          </p:cNvPr>
          <p:cNvSpPr txBox="1">
            <a:spLocks/>
          </p:cNvSpPr>
          <p:nvPr/>
        </p:nvSpPr>
        <p:spPr>
          <a:xfrm>
            <a:off x="6096000" y="2304440"/>
            <a:ext cx="6680199" cy="8664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Neutra Display" panose="02000000000000000000" pitchFamily="50" charset="0"/>
              </a:rPr>
              <a:t>THE ADVISOR</a:t>
            </a:r>
          </a:p>
        </p:txBody>
      </p:sp>
      <p:sp>
        <p:nvSpPr>
          <p:cNvPr id="43" name="TextBox 42">
            <a:extLst>
              <a:ext uri="{FF2B5EF4-FFF2-40B4-BE49-F238E27FC236}">
                <a16:creationId xmlns:a16="http://schemas.microsoft.com/office/drawing/2014/main" id="{0CC72EDB-A5BB-4C37-BD3F-431F1E00B87F}"/>
              </a:ext>
            </a:extLst>
          </p:cNvPr>
          <p:cNvSpPr txBox="1"/>
          <p:nvPr/>
        </p:nvSpPr>
        <p:spPr>
          <a:xfrm>
            <a:off x="7321843" y="3522375"/>
            <a:ext cx="4321785" cy="1754326"/>
          </a:xfrm>
          <a:prstGeom prst="rect">
            <a:avLst/>
          </a:prstGeom>
          <a:noFill/>
        </p:spPr>
        <p:txBody>
          <a:bodyPr wrap="square" rtlCol="0">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“A soft-skills SME and workforce mentor. Equipped with years of focused experience and senior management credentials, the Advisor acts as your go-to counselor for areas like knowledge management or human performance.”</a:t>
            </a:r>
          </a:p>
        </p:txBody>
      </p:sp>
      <p:sp>
        <p:nvSpPr>
          <p:cNvPr id="44" name="TextBox 43">
            <a:extLst>
              <a:ext uri="{FF2B5EF4-FFF2-40B4-BE49-F238E27FC236}">
                <a16:creationId xmlns:a16="http://schemas.microsoft.com/office/drawing/2014/main" id="{D29E067D-91B9-4FC7-BD81-92BAF82C9D28}"/>
              </a:ext>
            </a:extLst>
          </p:cNvPr>
          <p:cNvSpPr txBox="1"/>
          <p:nvPr/>
        </p:nvSpPr>
        <p:spPr>
          <a:xfrm>
            <a:off x="7676019" y="2966294"/>
            <a:ext cx="3608935" cy="369332"/>
          </a:xfrm>
          <a:prstGeom prst="rect">
            <a:avLst/>
          </a:prstGeom>
          <a:noFill/>
        </p:spPr>
        <p:txBody>
          <a:bodyPr wrap="square" rtlCol="0">
            <a:spAutoFit/>
          </a:bodyPr>
          <a:lstStyle/>
          <a:p>
            <a:pPr algn="ctr"/>
            <a:r>
              <a:rPr lang="en-US" b="1" i="1" dirty="0"/>
              <a:t>“Lighting the way.”</a:t>
            </a:r>
          </a:p>
        </p:txBody>
      </p:sp>
    </p:spTree>
    <p:extLst>
      <p:ext uri="{BB962C8B-B14F-4D97-AF65-F5344CB8AC3E}">
        <p14:creationId xmlns:p14="http://schemas.microsoft.com/office/powerpoint/2010/main" val="160718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1C189ED7-49CD-40DE-AE8F-8089D62EAF62}"/>
              </a:ext>
            </a:extLst>
          </p:cNvPr>
          <p:cNvGrpSpPr/>
          <p:nvPr/>
        </p:nvGrpSpPr>
        <p:grpSpPr>
          <a:xfrm>
            <a:off x="3619269" y="-1004668"/>
            <a:ext cx="8380774" cy="8380774"/>
            <a:chOff x="4237725" y="-761387"/>
            <a:chExt cx="8380774" cy="8380774"/>
          </a:xfrm>
        </p:grpSpPr>
        <p:sp>
          <p:nvSpPr>
            <p:cNvPr id="53" name="Oval 52">
              <a:extLst>
                <a:ext uri="{FF2B5EF4-FFF2-40B4-BE49-F238E27FC236}">
                  <a16:creationId xmlns:a16="http://schemas.microsoft.com/office/drawing/2014/main" id="{11FE38E2-A5EC-4B3A-9EC3-C87E767B3AA9}"/>
                </a:ext>
              </a:extLst>
            </p:cNvPr>
            <p:cNvSpPr/>
            <p:nvPr/>
          </p:nvSpPr>
          <p:spPr>
            <a:xfrm>
              <a:off x="4237725" y="-761387"/>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458EDE42-39D6-4721-965F-74C36E96A2D6}"/>
                </a:ext>
              </a:extLst>
            </p:cNvPr>
            <p:cNvGrpSpPr/>
            <p:nvPr/>
          </p:nvGrpSpPr>
          <p:grpSpPr>
            <a:xfrm>
              <a:off x="6880623" y="1062812"/>
              <a:ext cx="3108934" cy="4968615"/>
              <a:chOff x="6020378" y="1581565"/>
              <a:chExt cx="2561403" cy="3944761"/>
            </a:xfrm>
          </p:grpSpPr>
          <p:pic>
            <p:nvPicPr>
              <p:cNvPr id="58" name="Picture 57">
                <a:extLst>
                  <a:ext uri="{FF2B5EF4-FFF2-40B4-BE49-F238E27FC236}">
                    <a16:creationId xmlns:a16="http://schemas.microsoft.com/office/drawing/2014/main" id="{6D064C19-F07D-4073-BE10-BD8D769E49E6}"/>
                  </a:ext>
                </a:extLst>
              </p:cNvPr>
              <p:cNvPicPr>
                <a:picLocks noChangeAspect="1"/>
              </p:cNvPicPr>
              <p:nvPr/>
            </p:nvPicPr>
            <p:blipFill rotWithShape="1">
              <a:blip r:embed="rId2">
                <a:extLst>
                  <a:ext uri="{28A0092B-C50C-407E-A947-70E740481C1C}">
                    <a14:useLocalDpi xmlns:a14="http://schemas.microsoft.com/office/drawing/2010/main" val="0"/>
                  </a:ext>
                </a:extLst>
              </a:blip>
              <a:srcRect l="29409" t="56737" r="55138" b="8491"/>
              <a:stretch/>
            </p:blipFill>
            <p:spPr>
              <a:xfrm>
                <a:off x="6020378" y="1581565"/>
                <a:ext cx="2561403" cy="3629874"/>
              </a:xfrm>
              <a:prstGeom prst="rect">
                <a:avLst/>
              </a:prstGeom>
            </p:spPr>
          </p:pic>
          <p:pic>
            <p:nvPicPr>
              <p:cNvPr id="59" name="Graphic 58" descr="Employee Badge">
                <a:extLst>
                  <a:ext uri="{FF2B5EF4-FFF2-40B4-BE49-F238E27FC236}">
                    <a16:creationId xmlns:a16="http://schemas.microsoft.com/office/drawing/2014/main" id="{61BF9E6E-0074-4635-B2F7-F56B341A6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963" y="4458795"/>
                <a:ext cx="1067531" cy="1067531"/>
              </a:xfrm>
              <a:prstGeom prst="rect">
                <a:avLst/>
              </a:prstGeom>
            </p:spPr>
          </p:pic>
        </p:grpSp>
        <p:pic>
          <p:nvPicPr>
            <p:cNvPr id="55" name="Picture 54">
              <a:extLst>
                <a:ext uri="{FF2B5EF4-FFF2-40B4-BE49-F238E27FC236}">
                  <a16:creationId xmlns:a16="http://schemas.microsoft.com/office/drawing/2014/main" id="{2D5B64E6-0B72-4828-8558-7DAD3A88A528}"/>
                </a:ext>
              </a:extLst>
            </p:cNvPr>
            <p:cNvPicPr>
              <a:picLocks noChangeAspect="1"/>
            </p:cNvPicPr>
            <p:nvPr/>
          </p:nvPicPr>
          <p:blipFill rotWithShape="1">
            <a:blip r:embed="rId5">
              <a:extLst>
                <a:ext uri="{28A0092B-C50C-407E-A947-70E740481C1C}">
                  <a14:useLocalDpi xmlns:a14="http://schemas.microsoft.com/office/drawing/2010/main" val="0"/>
                </a:ext>
              </a:extLst>
            </a:blip>
            <a:srcRect l="44451" t="25705" r="33604" b="35560"/>
            <a:stretch/>
          </p:blipFill>
          <p:spPr>
            <a:xfrm>
              <a:off x="9098191" y="3635613"/>
              <a:ext cx="2150076" cy="2656450"/>
            </a:xfrm>
            <a:prstGeom prst="rect">
              <a:avLst/>
            </a:prstGeom>
          </p:spPr>
        </p:pic>
        <p:pic>
          <p:nvPicPr>
            <p:cNvPr id="56" name="Graphic 55" descr="Owl">
              <a:extLst>
                <a:ext uri="{FF2B5EF4-FFF2-40B4-BE49-F238E27FC236}">
                  <a16:creationId xmlns:a16="http://schemas.microsoft.com/office/drawing/2014/main" id="{08971FAD-2B9B-4815-A662-F3810BFDF3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9310" y="3946471"/>
              <a:ext cx="1547837" cy="1480699"/>
            </a:xfrm>
            <a:prstGeom prst="rect">
              <a:avLst/>
            </a:prstGeom>
          </p:spPr>
        </p:pic>
        <p:pic>
          <p:nvPicPr>
            <p:cNvPr id="57" name="Picture 56">
              <a:extLst>
                <a:ext uri="{FF2B5EF4-FFF2-40B4-BE49-F238E27FC236}">
                  <a16:creationId xmlns:a16="http://schemas.microsoft.com/office/drawing/2014/main" id="{3CEBBC8F-F9B9-433B-87CF-BD9169CA1831}"/>
                </a:ext>
              </a:extLst>
            </p:cNvPr>
            <p:cNvPicPr>
              <a:picLocks noChangeAspect="1"/>
            </p:cNvPicPr>
            <p:nvPr/>
          </p:nvPicPr>
          <p:blipFill rotWithShape="1">
            <a:blip r:embed="rId8">
              <a:extLst>
                <a:ext uri="{28A0092B-C50C-407E-A947-70E740481C1C}">
                  <a14:useLocalDpi xmlns:a14="http://schemas.microsoft.com/office/drawing/2010/main" val="0"/>
                </a:ext>
              </a:extLst>
            </a:blip>
            <a:srcRect l="45062" t="11865" r="44748" b="8227"/>
            <a:stretch/>
          </p:blipFill>
          <p:spPr>
            <a:xfrm>
              <a:off x="6149800" y="578271"/>
              <a:ext cx="932198" cy="5117253"/>
            </a:xfrm>
            <a:prstGeom prst="rect">
              <a:avLst/>
            </a:prstGeom>
          </p:spPr>
        </p:pic>
      </p:grpSp>
      <p:pic>
        <p:nvPicPr>
          <p:cNvPr id="16" name="Picture 15">
            <a:extLst>
              <a:ext uri="{FF2B5EF4-FFF2-40B4-BE49-F238E27FC236}">
                <a16:creationId xmlns:a16="http://schemas.microsoft.com/office/drawing/2014/main" id="{E19F1C83-4161-470A-BA61-0F840FF550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
        <p:nvSpPr>
          <p:cNvPr id="17" name="Title 1">
            <a:extLst>
              <a:ext uri="{FF2B5EF4-FFF2-40B4-BE49-F238E27FC236}">
                <a16:creationId xmlns:a16="http://schemas.microsoft.com/office/drawing/2014/main" id="{280FC157-8C00-49F1-AB17-E42F4616CCA4}"/>
              </a:ext>
            </a:extLst>
          </p:cNvPr>
          <p:cNvSpPr txBox="1">
            <a:spLocks/>
          </p:cNvSpPr>
          <p:nvPr/>
        </p:nvSpPr>
        <p:spPr>
          <a:xfrm>
            <a:off x="480465" y="0"/>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The Advisor</a:t>
            </a:r>
          </a:p>
        </p:txBody>
      </p:sp>
      <p:sp>
        <p:nvSpPr>
          <p:cNvPr id="18" name="TextBox 17">
            <a:extLst>
              <a:ext uri="{FF2B5EF4-FFF2-40B4-BE49-F238E27FC236}">
                <a16:creationId xmlns:a16="http://schemas.microsoft.com/office/drawing/2014/main" id="{79DD401B-A44A-49B1-97F1-D439C1EA8DC7}"/>
              </a:ext>
            </a:extLst>
          </p:cNvPr>
          <p:cNvSpPr txBox="1"/>
          <p:nvPr/>
        </p:nvSpPr>
        <p:spPr>
          <a:xfrm>
            <a:off x="1127551" y="1580474"/>
            <a:ext cx="3236943" cy="5016758"/>
          </a:xfrm>
          <a:prstGeom prst="rect">
            <a:avLst/>
          </a:prstGeom>
          <a:noFill/>
        </p:spPr>
        <p:txBody>
          <a:bodyPr wrap="square" rtlCol="0">
            <a:spAutoFit/>
          </a:bodyPr>
          <a:lstStyle/>
          <a:p>
            <a:pPr lvl="0" algn="ctr"/>
            <a:r>
              <a:rPr lang="en-US" sz="2000" b="1" dirty="0">
                <a:solidFill>
                  <a:prstClr val="black"/>
                </a:solidFill>
                <a:latin typeface="Neutra Display" panose="02000000000000000000" pitchFamily="50" charset="0"/>
              </a:rPr>
              <a:t>— ROLE —</a:t>
            </a:r>
          </a:p>
          <a:p>
            <a:pPr lvl="0" algn="ctr"/>
            <a:r>
              <a:rPr lang="en-US" sz="1600" dirty="0">
                <a:solidFill>
                  <a:prstClr val="black"/>
                </a:solidFill>
                <a:latin typeface="Lato Medium" panose="020F0502020204030203" pitchFamily="34" charset="0"/>
                <a:ea typeface="Lato Medium" panose="020F0502020204030203" pitchFamily="34" charset="0"/>
                <a:cs typeface="Lato Medium" panose="020F0502020204030203" pitchFamily="34" charset="0"/>
              </a:rPr>
              <a:t>Soft-skills SME, program designer, workforce optimizer</a:t>
            </a:r>
          </a:p>
          <a:p>
            <a:pPr algn="ctr"/>
            <a:endParaRPr lang="en-US" sz="20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TARGET</a:t>
            </a:r>
            <a:r>
              <a:rPr lang="en-US" sz="2400" b="1" dirty="0">
                <a:latin typeface="Neutra Display" panose="02000000000000000000" pitchFamily="50" charset="0"/>
              </a:rPr>
              <a:t>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Program managers in areas like HR, knowledge management</a:t>
            </a:r>
          </a:p>
          <a:p>
            <a:pPr algn="ctr"/>
            <a:endParaRPr lang="en-US" sz="20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BENEFIT</a:t>
            </a:r>
            <a:r>
              <a:rPr lang="en-US" sz="2400" b="1" dirty="0">
                <a:latin typeface="Neutra Display" panose="02000000000000000000" pitchFamily="50" charset="0"/>
              </a:rPr>
              <a:t> —</a:t>
            </a:r>
          </a:p>
          <a:p>
            <a:pPr algn="ctr"/>
            <a:r>
              <a:rPr lang="en-US" sz="1600" i="1" dirty="0">
                <a:latin typeface="Lato Medium" panose="020F0502020204030203" pitchFamily="34" charset="0"/>
                <a:ea typeface="Lato Medium" panose="020F0502020204030203" pitchFamily="34" charset="0"/>
                <a:cs typeface="Lato Medium" panose="020F0502020204030203" pitchFamily="34" charset="0"/>
              </a:rPr>
              <a:t>“ Advisors can help me with qualitative challenges &amp; human performance.”</a:t>
            </a:r>
          </a:p>
          <a:p>
            <a:pPr algn="ct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p>
            <a:pPr lvl="0" algn="ctr"/>
            <a:r>
              <a:rPr lang="en-US" sz="2000" b="1" dirty="0">
                <a:solidFill>
                  <a:prstClr val="black"/>
                </a:solidFill>
                <a:latin typeface="Neutra Display" panose="02000000000000000000" pitchFamily="50" charset="0"/>
              </a:rPr>
              <a:t>— RARE SKILLS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Qualitative Mindset | Subject-Matter Mastery | Optimization Focus | Workforce Engagement</a:t>
            </a:r>
          </a:p>
        </p:txBody>
      </p:sp>
    </p:spTree>
    <p:extLst>
      <p:ext uri="{BB962C8B-B14F-4D97-AF65-F5344CB8AC3E}">
        <p14:creationId xmlns:p14="http://schemas.microsoft.com/office/powerpoint/2010/main" val="36950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A13DCD2-9369-4D1A-A49A-6452549AC4A1}"/>
              </a:ext>
            </a:extLst>
          </p:cNvPr>
          <p:cNvGrpSpPr/>
          <p:nvPr/>
        </p:nvGrpSpPr>
        <p:grpSpPr>
          <a:xfrm>
            <a:off x="-533606" y="-541373"/>
            <a:ext cx="8380774" cy="8380774"/>
            <a:chOff x="3381456" y="-887354"/>
            <a:chExt cx="8380774" cy="8380774"/>
          </a:xfrm>
        </p:grpSpPr>
        <p:sp>
          <p:nvSpPr>
            <p:cNvPr id="16" name="Oval 15">
              <a:extLst>
                <a:ext uri="{FF2B5EF4-FFF2-40B4-BE49-F238E27FC236}">
                  <a16:creationId xmlns:a16="http://schemas.microsoft.com/office/drawing/2014/main" id="{67E39087-1484-422C-89F9-830AED21838E}"/>
                </a:ext>
              </a:extLst>
            </p:cNvPr>
            <p:cNvSpPr/>
            <p:nvPr/>
          </p:nvSpPr>
          <p:spPr>
            <a:xfrm>
              <a:off x="3381456" y="-887354"/>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E5CD02C1-28D4-4F32-86BC-841220739D40}"/>
                </a:ext>
              </a:extLst>
            </p:cNvPr>
            <p:cNvGrpSpPr/>
            <p:nvPr/>
          </p:nvGrpSpPr>
          <p:grpSpPr>
            <a:xfrm>
              <a:off x="6017376" y="818725"/>
              <a:ext cx="3108934" cy="4968615"/>
              <a:chOff x="6020378" y="1581565"/>
              <a:chExt cx="2561403" cy="3944761"/>
            </a:xfrm>
          </p:grpSpPr>
          <p:pic>
            <p:nvPicPr>
              <p:cNvPr id="33" name="Picture 32">
                <a:extLst>
                  <a:ext uri="{FF2B5EF4-FFF2-40B4-BE49-F238E27FC236}">
                    <a16:creationId xmlns:a16="http://schemas.microsoft.com/office/drawing/2014/main" id="{4EA6E053-4174-491F-AD90-34F424A1BDA1}"/>
                  </a:ext>
                </a:extLst>
              </p:cNvPr>
              <p:cNvPicPr>
                <a:picLocks noChangeAspect="1"/>
              </p:cNvPicPr>
              <p:nvPr/>
            </p:nvPicPr>
            <p:blipFill rotWithShape="1">
              <a:blip r:embed="rId2">
                <a:extLst>
                  <a:ext uri="{28A0092B-C50C-407E-A947-70E740481C1C}">
                    <a14:useLocalDpi xmlns:a14="http://schemas.microsoft.com/office/drawing/2010/main" val="0"/>
                  </a:ext>
                </a:extLst>
              </a:blip>
              <a:srcRect l="29409" t="56737" r="55138" b="8491"/>
              <a:stretch/>
            </p:blipFill>
            <p:spPr>
              <a:xfrm>
                <a:off x="6020378" y="1581565"/>
                <a:ext cx="2561403" cy="3629874"/>
              </a:xfrm>
              <a:prstGeom prst="rect">
                <a:avLst/>
              </a:prstGeom>
            </p:spPr>
          </p:pic>
          <p:pic>
            <p:nvPicPr>
              <p:cNvPr id="34" name="Graphic 33" descr="Employee Badge">
                <a:extLst>
                  <a:ext uri="{FF2B5EF4-FFF2-40B4-BE49-F238E27FC236}">
                    <a16:creationId xmlns:a16="http://schemas.microsoft.com/office/drawing/2014/main" id="{026CE23A-CD8D-4163-B707-7C6BB4B8F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963" y="4458795"/>
                <a:ext cx="1067531" cy="1067531"/>
              </a:xfrm>
              <a:prstGeom prst="rect">
                <a:avLst/>
              </a:prstGeom>
            </p:spPr>
          </p:pic>
        </p:grpSp>
        <p:grpSp>
          <p:nvGrpSpPr>
            <p:cNvPr id="18" name="Group 17">
              <a:extLst>
                <a:ext uri="{FF2B5EF4-FFF2-40B4-BE49-F238E27FC236}">
                  <a16:creationId xmlns:a16="http://schemas.microsoft.com/office/drawing/2014/main" id="{9F857D03-0FD8-432F-A60D-A207E8F065CE}"/>
                </a:ext>
              </a:extLst>
            </p:cNvPr>
            <p:cNvGrpSpPr/>
            <p:nvPr/>
          </p:nvGrpSpPr>
          <p:grpSpPr>
            <a:xfrm>
              <a:off x="7769938" y="2912783"/>
              <a:ext cx="3341404" cy="3726142"/>
              <a:chOff x="6785889" y="565039"/>
              <a:chExt cx="1378535" cy="1537263"/>
            </a:xfrm>
          </p:grpSpPr>
          <p:pic>
            <p:nvPicPr>
              <p:cNvPr id="31" name="Picture 30">
                <a:extLst>
                  <a:ext uri="{FF2B5EF4-FFF2-40B4-BE49-F238E27FC236}">
                    <a16:creationId xmlns:a16="http://schemas.microsoft.com/office/drawing/2014/main" id="{7FF019A8-03D0-4EC0-8573-6604FF6A9FC3}"/>
                  </a:ext>
                </a:extLst>
              </p:cNvPr>
              <p:cNvPicPr>
                <a:picLocks noChangeAspect="1"/>
              </p:cNvPicPr>
              <p:nvPr/>
            </p:nvPicPr>
            <p:blipFill rotWithShape="1">
              <a:blip r:embed="rId2">
                <a:extLst>
                  <a:ext uri="{28A0092B-C50C-407E-A947-70E740481C1C}">
                    <a14:useLocalDpi xmlns:a14="http://schemas.microsoft.com/office/drawing/2010/main" val="0"/>
                  </a:ext>
                </a:extLst>
              </a:blip>
              <a:srcRect l="2275" t="7972" r="73506" b="48286"/>
              <a:stretch/>
            </p:blipFill>
            <p:spPr>
              <a:xfrm>
                <a:off x="6785889" y="565039"/>
                <a:ext cx="1378535" cy="1537263"/>
              </a:xfrm>
              <a:prstGeom prst="rect">
                <a:avLst/>
              </a:prstGeom>
            </p:spPr>
          </p:pic>
          <p:pic>
            <p:nvPicPr>
              <p:cNvPr id="32" name="Graphic 31" descr="Gears">
                <a:extLst>
                  <a:ext uri="{FF2B5EF4-FFF2-40B4-BE49-F238E27FC236}">
                    <a16:creationId xmlns:a16="http://schemas.microsoft.com/office/drawing/2014/main" id="{DBB9AB23-8387-4AB6-B4A8-2696F7911B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095974" y="878272"/>
                <a:ext cx="773174" cy="728148"/>
              </a:xfrm>
              <a:prstGeom prst="rect">
                <a:avLst/>
              </a:prstGeom>
            </p:spPr>
          </p:pic>
        </p:grpSp>
        <p:pic>
          <p:nvPicPr>
            <p:cNvPr id="19" name="Picture 18">
              <a:extLst>
                <a:ext uri="{FF2B5EF4-FFF2-40B4-BE49-F238E27FC236}">
                  <a16:creationId xmlns:a16="http://schemas.microsoft.com/office/drawing/2014/main" id="{018D67EA-4C6D-46A4-BA47-E9985D16D7C9}"/>
                </a:ext>
              </a:extLst>
            </p:cNvPr>
            <p:cNvPicPr>
              <a:picLocks noChangeAspect="1"/>
            </p:cNvPicPr>
            <p:nvPr/>
          </p:nvPicPr>
          <p:blipFill rotWithShape="1">
            <a:blip r:embed="rId7">
              <a:extLst>
                <a:ext uri="{28A0092B-C50C-407E-A947-70E740481C1C}">
                  <a14:useLocalDpi xmlns:a14="http://schemas.microsoft.com/office/drawing/2010/main" val="0"/>
                </a:ext>
              </a:extLst>
            </a:blip>
            <a:srcRect l="72750" t="5641" r="17932" b="39722"/>
            <a:stretch/>
          </p:blipFill>
          <p:spPr>
            <a:xfrm rot="10800000">
              <a:off x="4859710" y="428645"/>
              <a:ext cx="1400661" cy="5748776"/>
            </a:xfrm>
            <a:prstGeom prst="rect">
              <a:avLst/>
            </a:prstGeom>
          </p:spPr>
        </p:pic>
        <p:sp>
          <p:nvSpPr>
            <p:cNvPr id="30" name="Right Triangle 8">
              <a:extLst>
                <a:ext uri="{FF2B5EF4-FFF2-40B4-BE49-F238E27FC236}">
                  <a16:creationId xmlns:a16="http://schemas.microsoft.com/office/drawing/2014/main" id="{FA1FB9C6-E784-4003-BCB9-D42597526584}"/>
                </a:ext>
              </a:extLst>
            </p:cNvPr>
            <p:cNvSpPr/>
            <p:nvPr/>
          </p:nvSpPr>
          <p:spPr>
            <a:xfrm flipH="1">
              <a:off x="8058799" y="2031841"/>
              <a:ext cx="319315" cy="1386522"/>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a:extLst>
              <a:ext uri="{FF2B5EF4-FFF2-40B4-BE49-F238E27FC236}">
                <a16:creationId xmlns:a16="http://schemas.microsoft.com/office/drawing/2014/main" id="{78A83FD4-2427-4760-A1B4-26535F812D8B}"/>
              </a:ext>
            </a:extLst>
          </p:cNvPr>
          <p:cNvSpPr txBox="1">
            <a:spLocks/>
          </p:cNvSpPr>
          <p:nvPr/>
        </p:nvSpPr>
        <p:spPr>
          <a:xfrm>
            <a:off x="7152192" y="202847"/>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Classes</a:t>
            </a:r>
          </a:p>
        </p:txBody>
      </p:sp>
      <p:sp>
        <p:nvSpPr>
          <p:cNvPr id="42" name="Title 1">
            <a:extLst>
              <a:ext uri="{FF2B5EF4-FFF2-40B4-BE49-F238E27FC236}">
                <a16:creationId xmlns:a16="http://schemas.microsoft.com/office/drawing/2014/main" id="{98ED4ED0-DE4A-4893-B442-7CA589377DA1}"/>
              </a:ext>
            </a:extLst>
          </p:cNvPr>
          <p:cNvSpPr txBox="1">
            <a:spLocks/>
          </p:cNvSpPr>
          <p:nvPr/>
        </p:nvSpPr>
        <p:spPr>
          <a:xfrm>
            <a:off x="6096000" y="2304440"/>
            <a:ext cx="6680199" cy="8664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Neutra Display" panose="02000000000000000000" pitchFamily="50" charset="0"/>
              </a:rPr>
              <a:t>THE SPECIALIST</a:t>
            </a:r>
          </a:p>
        </p:txBody>
      </p:sp>
      <p:sp>
        <p:nvSpPr>
          <p:cNvPr id="43" name="TextBox 42">
            <a:extLst>
              <a:ext uri="{FF2B5EF4-FFF2-40B4-BE49-F238E27FC236}">
                <a16:creationId xmlns:a16="http://schemas.microsoft.com/office/drawing/2014/main" id="{0CC72EDB-A5BB-4C37-BD3F-431F1E00B87F}"/>
              </a:ext>
            </a:extLst>
          </p:cNvPr>
          <p:cNvSpPr txBox="1"/>
          <p:nvPr/>
        </p:nvSpPr>
        <p:spPr>
          <a:xfrm>
            <a:off x="7112105" y="3505578"/>
            <a:ext cx="4736762" cy="1477328"/>
          </a:xfrm>
          <a:prstGeom prst="rect">
            <a:avLst/>
          </a:prstGeom>
          <a:noFill/>
        </p:spPr>
        <p:txBody>
          <a:bodyPr wrap="square" rtlCol="0">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“A subject-matter expert in a technical field, complete with all the necessary certifications. From inspection services to single-point vulnerability, there's a Specialist to cure any of hard-skill pain point.”</a:t>
            </a:r>
          </a:p>
        </p:txBody>
      </p:sp>
      <p:sp>
        <p:nvSpPr>
          <p:cNvPr id="44" name="TextBox 43">
            <a:extLst>
              <a:ext uri="{FF2B5EF4-FFF2-40B4-BE49-F238E27FC236}">
                <a16:creationId xmlns:a16="http://schemas.microsoft.com/office/drawing/2014/main" id="{D29E067D-91B9-4FC7-BD81-92BAF82C9D28}"/>
              </a:ext>
            </a:extLst>
          </p:cNvPr>
          <p:cNvSpPr txBox="1"/>
          <p:nvPr/>
        </p:nvSpPr>
        <p:spPr>
          <a:xfrm>
            <a:off x="7676019" y="2966294"/>
            <a:ext cx="3608935" cy="369332"/>
          </a:xfrm>
          <a:prstGeom prst="rect">
            <a:avLst/>
          </a:prstGeom>
          <a:noFill/>
        </p:spPr>
        <p:txBody>
          <a:bodyPr wrap="square" rtlCol="0">
            <a:spAutoFit/>
          </a:bodyPr>
          <a:lstStyle/>
          <a:p>
            <a:pPr algn="ctr"/>
            <a:r>
              <a:rPr lang="en-US" b="1" i="1" dirty="0"/>
              <a:t>“Show me where it hurts.”</a:t>
            </a:r>
          </a:p>
        </p:txBody>
      </p:sp>
      <p:pic>
        <p:nvPicPr>
          <p:cNvPr id="35" name="Picture 34">
            <a:extLst>
              <a:ext uri="{FF2B5EF4-FFF2-40B4-BE49-F238E27FC236}">
                <a16:creationId xmlns:a16="http://schemas.microsoft.com/office/drawing/2014/main" id="{B19836DE-3936-4DF7-9433-62661F4DEA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Tree>
    <p:extLst>
      <p:ext uri="{BB962C8B-B14F-4D97-AF65-F5344CB8AC3E}">
        <p14:creationId xmlns:p14="http://schemas.microsoft.com/office/powerpoint/2010/main" val="307805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E1E3DB8-D849-42E6-87F8-C20A1202A1C4}"/>
              </a:ext>
            </a:extLst>
          </p:cNvPr>
          <p:cNvGrpSpPr/>
          <p:nvPr/>
        </p:nvGrpSpPr>
        <p:grpSpPr>
          <a:xfrm>
            <a:off x="3629106" y="-887354"/>
            <a:ext cx="8380774" cy="8380774"/>
            <a:chOff x="3381456" y="-887354"/>
            <a:chExt cx="8380774" cy="8380774"/>
          </a:xfrm>
        </p:grpSpPr>
        <p:sp>
          <p:nvSpPr>
            <p:cNvPr id="25" name="Oval 24">
              <a:extLst>
                <a:ext uri="{FF2B5EF4-FFF2-40B4-BE49-F238E27FC236}">
                  <a16:creationId xmlns:a16="http://schemas.microsoft.com/office/drawing/2014/main" id="{18739385-BA4E-4488-9C55-FC3CAEDAE4B9}"/>
                </a:ext>
              </a:extLst>
            </p:cNvPr>
            <p:cNvSpPr/>
            <p:nvPr/>
          </p:nvSpPr>
          <p:spPr>
            <a:xfrm>
              <a:off x="3381456" y="-887354"/>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0F14585-E2E4-4F21-B18B-8260897927CB}"/>
                </a:ext>
              </a:extLst>
            </p:cNvPr>
            <p:cNvGrpSpPr/>
            <p:nvPr/>
          </p:nvGrpSpPr>
          <p:grpSpPr>
            <a:xfrm>
              <a:off x="6017376" y="818725"/>
              <a:ext cx="3108934" cy="4968615"/>
              <a:chOff x="6020378" y="1581565"/>
              <a:chExt cx="2561403" cy="3944761"/>
            </a:xfrm>
          </p:grpSpPr>
          <p:pic>
            <p:nvPicPr>
              <p:cNvPr id="27" name="Picture 26">
                <a:extLst>
                  <a:ext uri="{FF2B5EF4-FFF2-40B4-BE49-F238E27FC236}">
                    <a16:creationId xmlns:a16="http://schemas.microsoft.com/office/drawing/2014/main" id="{EA76A9F4-51FE-439D-9F62-5F60D2DCB7F5}"/>
                  </a:ext>
                </a:extLst>
              </p:cNvPr>
              <p:cNvPicPr>
                <a:picLocks noChangeAspect="1"/>
              </p:cNvPicPr>
              <p:nvPr/>
            </p:nvPicPr>
            <p:blipFill rotWithShape="1">
              <a:blip r:embed="rId2">
                <a:extLst>
                  <a:ext uri="{28A0092B-C50C-407E-A947-70E740481C1C}">
                    <a14:useLocalDpi xmlns:a14="http://schemas.microsoft.com/office/drawing/2010/main" val="0"/>
                  </a:ext>
                </a:extLst>
              </a:blip>
              <a:srcRect l="29409" t="56737" r="55138" b="8491"/>
              <a:stretch/>
            </p:blipFill>
            <p:spPr>
              <a:xfrm>
                <a:off x="6020378" y="1581565"/>
                <a:ext cx="2561403" cy="3629874"/>
              </a:xfrm>
              <a:prstGeom prst="rect">
                <a:avLst/>
              </a:prstGeom>
            </p:spPr>
          </p:pic>
          <p:pic>
            <p:nvPicPr>
              <p:cNvPr id="28" name="Graphic 27" descr="Employee Badge">
                <a:extLst>
                  <a:ext uri="{FF2B5EF4-FFF2-40B4-BE49-F238E27FC236}">
                    <a16:creationId xmlns:a16="http://schemas.microsoft.com/office/drawing/2014/main" id="{DA228E06-E47B-44C6-ABBE-E614C7F3D1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963" y="4458795"/>
                <a:ext cx="1067531" cy="1067531"/>
              </a:xfrm>
              <a:prstGeom prst="rect">
                <a:avLst/>
              </a:prstGeom>
            </p:spPr>
          </p:pic>
        </p:grpSp>
        <p:grpSp>
          <p:nvGrpSpPr>
            <p:cNvPr id="6" name="Group 5">
              <a:extLst>
                <a:ext uri="{FF2B5EF4-FFF2-40B4-BE49-F238E27FC236}">
                  <a16:creationId xmlns:a16="http://schemas.microsoft.com/office/drawing/2014/main" id="{2DA6AC39-FA9E-4ABB-82BD-8550F0AA4089}"/>
                </a:ext>
              </a:extLst>
            </p:cNvPr>
            <p:cNvGrpSpPr/>
            <p:nvPr/>
          </p:nvGrpSpPr>
          <p:grpSpPr>
            <a:xfrm>
              <a:off x="7769938" y="2912783"/>
              <a:ext cx="3341404" cy="3726142"/>
              <a:chOff x="6785889" y="565039"/>
              <a:chExt cx="1378535" cy="1537263"/>
            </a:xfrm>
          </p:grpSpPr>
          <p:pic>
            <p:nvPicPr>
              <p:cNvPr id="7" name="Picture 6">
                <a:extLst>
                  <a:ext uri="{FF2B5EF4-FFF2-40B4-BE49-F238E27FC236}">
                    <a16:creationId xmlns:a16="http://schemas.microsoft.com/office/drawing/2014/main" id="{9EB6040B-EC16-4BFB-880B-A580BB6571F0}"/>
                  </a:ext>
                </a:extLst>
              </p:cNvPr>
              <p:cNvPicPr>
                <a:picLocks noChangeAspect="1"/>
              </p:cNvPicPr>
              <p:nvPr/>
            </p:nvPicPr>
            <p:blipFill rotWithShape="1">
              <a:blip r:embed="rId2">
                <a:extLst>
                  <a:ext uri="{28A0092B-C50C-407E-A947-70E740481C1C}">
                    <a14:useLocalDpi xmlns:a14="http://schemas.microsoft.com/office/drawing/2010/main" val="0"/>
                  </a:ext>
                </a:extLst>
              </a:blip>
              <a:srcRect l="2275" t="7972" r="73506" b="48286"/>
              <a:stretch/>
            </p:blipFill>
            <p:spPr>
              <a:xfrm>
                <a:off x="6785889" y="565039"/>
                <a:ext cx="1378535" cy="1537263"/>
              </a:xfrm>
              <a:prstGeom prst="rect">
                <a:avLst/>
              </a:prstGeom>
            </p:spPr>
          </p:pic>
          <p:pic>
            <p:nvPicPr>
              <p:cNvPr id="8" name="Graphic 7" descr="Gears">
                <a:extLst>
                  <a:ext uri="{FF2B5EF4-FFF2-40B4-BE49-F238E27FC236}">
                    <a16:creationId xmlns:a16="http://schemas.microsoft.com/office/drawing/2014/main" id="{8EC261F8-FECA-4DB0-AB88-F7E33D59B5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095974" y="878272"/>
                <a:ext cx="773174" cy="728148"/>
              </a:xfrm>
              <a:prstGeom prst="rect">
                <a:avLst/>
              </a:prstGeom>
            </p:spPr>
          </p:pic>
        </p:grpSp>
        <p:pic>
          <p:nvPicPr>
            <p:cNvPr id="9" name="Picture 8">
              <a:extLst>
                <a:ext uri="{FF2B5EF4-FFF2-40B4-BE49-F238E27FC236}">
                  <a16:creationId xmlns:a16="http://schemas.microsoft.com/office/drawing/2014/main" id="{86142FE3-FB6C-401A-B93B-CAB5F592B67C}"/>
                </a:ext>
              </a:extLst>
            </p:cNvPr>
            <p:cNvPicPr>
              <a:picLocks noChangeAspect="1"/>
            </p:cNvPicPr>
            <p:nvPr/>
          </p:nvPicPr>
          <p:blipFill rotWithShape="1">
            <a:blip r:embed="rId7">
              <a:extLst>
                <a:ext uri="{28A0092B-C50C-407E-A947-70E740481C1C}">
                  <a14:useLocalDpi xmlns:a14="http://schemas.microsoft.com/office/drawing/2010/main" val="0"/>
                </a:ext>
              </a:extLst>
            </a:blip>
            <a:srcRect l="72750" t="5641" r="17932" b="39722"/>
            <a:stretch/>
          </p:blipFill>
          <p:spPr>
            <a:xfrm rot="10800000">
              <a:off x="4859710" y="428645"/>
              <a:ext cx="1400661" cy="5748776"/>
            </a:xfrm>
            <a:prstGeom prst="rect">
              <a:avLst/>
            </a:prstGeom>
          </p:spPr>
        </p:pic>
        <p:sp>
          <p:nvSpPr>
            <p:cNvPr id="13" name="Right Triangle 8">
              <a:extLst>
                <a:ext uri="{FF2B5EF4-FFF2-40B4-BE49-F238E27FC236}">
                  <a16:creationId xmlns:a16="http://schemas.microsoft.com/office/drawing/2014/main" id="{6099AACC-77DF-47C7-BF23-77BD35F3A033}"/>
                </a:ext>
              </a:extLst>
            </p:cNvPr>
            <p:cNvSpPr/>
            <p:nvPr/>
          </p:nvSpPr>
          <p:spPr>
            <a:xfrm flipH="1">
              <a:off x="8058799" y="2031841"/>
              <a:ext cx="319315" cy="1386522"/>
            </a:xfrm>
            <a:custGeom>
              <a:avLst/>
              <a:gdLst>
                <a:gd name="connsiteX0" fmla="*/ 0 w 182563"/>
                <a:gd name="connsiteY0" fmla="*/ 244475 h 244475"/>
                <a:gd name="connsiteX1" fmla="*/ 0 w 182563"/>
                <a:gd name="connsiteY1" fmla="*/ 0 h 244475"/>
                <a:gd name="connsiteX2" fmla="*/ 182563 w 182563"/>
                <a:gd name="connsiteY2" fmla="*/ 244475 h 244475"/>
                <a:gd name="connsiteX3" fmla="*/ 0 w 182563"/>
                <a:gd name="connsiteY3"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82563"/>
                <a:gd name="connsiteY0" fmla="*/ 244475 h 244475"/>
                <a:gd name="connsiteX1" fmla="*/ 0 w 182563"/>
                <a:gd name="connsiteY1" fmla="*/ 0 h 244475"/>
                <a:gd name="connsiteX2" fmla="*/ 52388 w 182563"/>
                <a:gd name="connsiteY2" fmla="*/ 225425 h 244475"/>
                <a:gd name="connsiteX3" fmla="*/ 182563 w 182563"/>
                <a:gd name="connsiteY3" fmla="*/ 244475 h 244475"/>
                <a:gd name="connsiteX4" fmla="*/ 0 w 182563"/>
                <a:gd name="connsiteY4" fmla="*/ 244475 h 244475"/>
                <a:gd name="connsiteX0" fmla="*/ 0 w 155575"/>
                <a:gd name="connsiteY0" fmla="*/ 244475 h 358775"/>
                <a:gd name="connsiteX1" fmla="*/ 0 w 155575"/>
                <a:gd name="connsiteY1" fmla="*/ 0 h 358775"/>
                <a:gd name="connsiteX2" fmla="*/ 52388 w 155575"/>
                <a:gd name="connsiteY2" fmla="*/ 225425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55575"/>
                <a:gd name="connsiteY0" fmla="*/ 244475 h 358775"/>
                <a:gd name="connsiteX1" fmla="*/ 0 w 155575"/>
                <a:gd name="connsiteY1" fmla="*/ 0 h 358775"/>
                <a:gd name="connsiteX2" fmla="*/ 58738 w 155575"/>
                <a:gd name="connsiteY2" fmla="*/ 247650 h 358775"/>
                <a:gd name="connsiteX3" fmla="*/ 155575 w 155575"/>
                <a:gd name="connsiteY3" fmla="*/ 358775 h 358775"/>
                <a:gd name="connsiteX4" fmla="*/ 0 w 155575"/>
                <a:gd name="connsiteY4" fmla="*/ 244475 h 358775"/>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 name="connsiteX0" fmla="*/ 0 w 138113"/>
                <a:gd name="connsiteY0" fmla="*/ 244475 h 430213"/>
                <a:gd name="connsiteX1" fmla="*/ 0 w 138113"/>
                <a:gd name="connsiteY1" fmla="*/ 0 h 430213"/>
                <a:gd name="connsiteX2" fmla="*/ 58738 w 138113"/>
                <a:gd name="connsiteY2" fmla="*/ 247650 h 430213"/>
                <a:gd name="connsiteX3" fmla="*/ 138113 w 138113"/>
                <a:gd name="connsiteY3" fmla="*/ 430213 h 430213"/>
                <a:gd name="connsiteX4" fmla="*/ 0 w 138113"/>
                <a:gd name="connsiteY4" fmla="*/ 244475 h 4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430213">
                  <a:moveTo>
                    <a:pt x="0" y="244475"/>
                  </a:moveTo>
                  <a:lnTo>
                    <a:pt x="0" y="0"/>
                  </a:lnTo>
                  <a:cubicBezTo>
                    <a:pt x="31221" y="40217"/>
                    <a:pt x="19579" y="131233"/>
                    <a:pt x="58738" y="247650"/>
                  </a:cubicBezTo>
                  <a:cubicBezTo>
                    <a:pt x="127530" y="307975"/>
                    <a:pt x="104246" y="363538"/>
                    <a:pt x="138113" y="430213"/>
                  </a:cubicBezTo>
                  <a:lnTo>
                    <a:pt x="0" y="244475"/>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1431E51D-E20E-40A3-A2F0-7A0E7E00BF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
        <p:nvSpPr>
          <p:cNvPr id="19" name="Title 1">
            <a:extLst>
              <a:ext uri="{FF2B5EF4-FFF2-40B4-BE49-F238E27FC236}">
                <a16:creationId xmlns:a16="http://schemas.microsoft.com/office/drawing/2014/main" id="{6172CD50-3FF3-49FB-8D3F-2E28EEB323D6}"/>
              </a:ext>
            </a:extLst>
          </p:cNvPr>
          <p:cNvSpPr txBox="1">
            <a:spLocks/>
          </p:cNvSpPr>
          <p:nvPr/>
        </p:nvSpPr>
        <p:spPr>
          <a:xfrm>
            <a:off x="480465" y="0"/>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The Specialist</a:t>
            </a:r>
          </a:p>
        </p:txBody>
      </p:sp>
      <p:sp>
        <p:nvSpPr>
          <p:cNvPr id="20" name="TextBox 19">
            <a:extLst>
              <a:ext uri="{FF2B5EF4-FFF2-40B4-BE49-F238E27FC236}">
                <a16:creationId xmlns:a16="http://schemas.microsoft.com/office/drawing/2014/main" id="{A14A346A-08B9-49B8-9B00-2DA570B16A7B}"/>
              </a:ext>
            </a:extLst>
          </p:cNvPr>
          <p:cNvSpPr txBox="1"/>
          <p:nvPr/>
        </p:nvSpPr>
        <p:spPr>
          <a:xfrm>
            <a:off x="1127551" y="1580474"/>
            <a:ext cx="3236943" cy="4832092"/>
          </a:xfrm>
          <a:prstGeom prst="rect">
            <a:avLst/>
          </a:prstGeom>
          <a:noFill/>
        </p:spPr>
        <p:txBody>
          <a:bodyPr wrap="square" rtlCol="0">
            <a:spAutoFit/>
          </a:bodyPr>
          <a:lstStyle/>
          <a:p>
            <a:pPr lvl="0" algn="ctr"/>
            <a:r>
              <a:rPr lang="en-US" sz="2000" b="1" dirty="0">
                <a:solidFill>
                  <a:prstClr val="black"/>
                </a:solidFill>
                <a:latin typeface="Neutra Display" panose="02000000000000000000" pitchFamily="50" charset="0"/>
              </a:rPr>
              <a:t>— ROLE —</a:t>
            </a:r>
          </a:p>
          <a:p>
            <a:pPr lvl="0" algn="ctr"/>
            <a:r>
              <a:rPr lang="en-US" sz="1600" dirty="0">
                <a:solidFill>
                  <a:prstClr val="black"/>
                </a:solidFill>
                <a:latin typeface="Lato Medium" panose="020F0502020204030203" pitchFamily="34" charset="0"/>
                <a:ea typeface="Lato Medium" panose="020F0502020204030203" pitchFamily="34" charset="0"/>
                <a:cs typeface="Lato Medium" panose="020F0502020204030203" pitchFamily="34" charset="0"/>
              </a:rPr>
              <a:t>Technical SME, surgical problem-solving, process improvement</a:t>
            </a:r>
          </a:p>
          <a:p>
            <a:pPr algn="ctr"/>
            <a:endParaRPr lang="en-US" sz="20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TARGET</a:t>
            </a:r>
            <a:r>
              <a:rPr lang="en-US" sz="2400" b="1" dirty="0">
                <a:latin typeface="Neutra Display" panose="02000000000000000000" pitchFamily="50" charset="0"/>
              </a:rPr>
              <a:t>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Technical managers with skills gaps in their organization</a:t>
            </a:r>
          </a:p>
          <a:p>
            <a:pPr algn="ctr"/>
            <a:endParaRPr lang="en-US" sz="20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BENEFIT</a:t>
            </a:r>
            <a:r>
              <a:rPr lang="en-US" sz="2400" b="1" dirty="0">
                <a:latin typeface="Neutra Display" panose="02000000000000000000" pitchFamily="50" charset="0"/>
              </a:rPr>
              <a:t> —</a:t>
            </a:r>
          </a:p>
          <a:p>
            <a:pPr algn="ctr"/>
            <a:r>
              <a:rPr lang="en-US" sz="1600" i="1" dirty="0">
                <a:latin typeface="Lato Medium" panose="020F0502020204030203" pitchFamily="34" charset="0"/>
                <a:ea typeface="Lato Medium" panose="020F0502020204030203" pitchFamily="34" charset="0"/>
                <a:cs typeface="Lato Medium" panose="020F0502020204030203" pitchFamily="34" charset="0"/>
              </a:rPr>
              <a:t>“ The Specialist class can easily drop into and out of my organization to fill niche skills gap – and improve my processes as the same time.”</a:t>
            </a:r>
          </a:p>
          <a:p>
            <a:pPr algn="ctr"/>
            <a:endParaRPr lang="en-US" sz="2000" i="1" dirty="0">
              <a:latin typeface="Lato Medium" panose="020F0502020204030203" pitchFamily="34" charset="0"/>
              <a:ea typeface="Lato Medium" panose="020F0502020204030203" pitchFamily="34" charset="0"/>
              <a:cs typeface="Lato Medium" panose="020F0502020204030203" pitchFamily="34" charset="0"/>
            </a:endParaRPr>
          </a:p>
          <a:p>
            <a:pPr lvl="0" algn="ctr"/>
            <a:r>
              <a:rPr lang="en-US" sz="2000" b="1" dirty="0">
                <a:solidFill>
                  <a:prstClr val="black"/>
                </a:solidFill>
                <a:latin typeface="Neutra Display" panose="02000000000000000000" pitchFamily="50" charset="0"/>
              </a:rPr>
              <a:t>— RARE SKILLS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Technical Acumen | Process Mastery | SME Certifications</a:t>
            </a:r>
          </a:p>
        </p:txBody>
      </p:sp>
    </p:spTree>
    <p:extLst>
      <p:ext uri="{BB962C8B-B14F-4D97-AF65-F5344CB8AC3E}">
        <p14:creationId xmlns:p14="http://schemas.microsoft.com/office/powerpoint/2010/main" val="219022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FCE677-7CF4-4617-9BB2-BA3F7242F0E2}"/>
              </a:ext>
            </a:extLst>
          </p:cNvPr>
          <p:cNvGrpSpPr/>
          <p:nvPr/>
        </p:nvGrpSpPr>
        <p:grpSpPr>
          <a:xfrm>
            <a:off x="-327398" y="-534133"/>
            <a:ext cx="8380774" cy="8380774"/>
            <a:chOff x="3811226" y="-884692"/>
            <a:chExt cx="8380774" cy="8380774"/>
          </a:xfrm>
        </p:grpSpPr>
        <p:sp>
          <p:nvSpPr>
            <p:cNvPr id="21" name="Oval 20">
              <a:extLst>
                <a:ext uri="{FF2B5EF4-FFF2-40B4-BE49-F238E27FC236}">
                  <a16:creationId xmlns:a16="http://schemas.microsoft.com/office/drawing/2014/main" id="{E41C0D5A-07A0-479C-9BFB-811D147158B5}"/>
                </a:ext>
              </a:extLst>
            </p:cNvPr>
            <p:cNvSpPr/>
            <p:nvPr/>
          </p:nvSpPr>
          <p:spPr>
            <a:xfrm>
              <a:off x="3811226" y="-884692"/>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C9C2150C-03F3-47D5-8282-3A4BA5969C56}"/>
                </a:ext>
              </a:extLst>
            </p:cNvPr>
            <p:cNvGrpSpPr/>
            <p:nvPr/>
          </p:nvGrpSpPr>
          <p:grpSpPr>
            <a:xfrm>
              <a:off x="6227454" y="836815"/>
              <a:ext cx="3656025" cy="4937760"/>
              <a:chOff x="2280400" y="1472442"/>
              <a:chExt cx="2983546" cy="4012336"/>
            </a:xfrm>
          </p:grpSpPr>
          <p:pic>
            <p:nvPicPr>
              <p:cNvPr id="31" name="Picture 30">
                <a:extLst>
                  <a:ext uri="{FF2B5EF4-FFF2-40B4-BE49-F238E27FC236}">
                    <a16:creationId xmlns:a16="http://schemas.microsoft.com/office/drawing/2014/main" id="{65A36881-55F7-4642-833C-12613D9E0490}"/>
                  </a:ext>
                </a:extLst>
              </p:cNvPr>
              <p:cNvPicPr>
                <a:picLocks noChangeAspect="1"/>
              </p:cNvPicPr>
              <p:nvPr/>
            </p:nvPicPr>
            <p:blipFill rotWithShape="1">
              <a:blip r:embed="rId2">
                <a:extLst>
                  <a:ext uri="{28A0092B-C50C-407E-A947-70E740481C1C}">
                    <a14:useLocalDpi xmlns:a14="http://schemas.microsoft.com/office/drawing/2010/main" val="0"/>
                  </a:ext>
                </a:extLst>
              </a:blip>
              <a:srcRect l="6192" t="57413" r="77914" b="8313"/>
              <a:stretch/>
            </p:blipFill>
            <p:spPr>
              <a:xfrm>
                <a:off x="2280400" y="1472442"/>
                <a:ext cx="2983546" cy="3715126"/>
              </a:xfrm>
              <a:prstGeom prst="rect">
                <a:avLst/>
              </a:prstGeom>
            </p:spPr>
          </p:pic>
          <p:pic>
            <p:nvPicPr>
              <p:cNvPr id="32" name="Graphic 31" descr="Employee Badge">
                <a:extLst>
                  <a:ext uri="{FF2B5EF4-FFF2-40B4-BE49-F238E27FC236}">
                    <a16:creationId xmlns:a16="http://schemas.microsoft.com/office/drawing/2014/main" id="{D8C7A112-DC21-4B2F-94B7-4591CF540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32" y="4417247"/>
                <a:ext cx="1067531" cy="1067531"/>
              </a:xfrm>
              <a:prstGeom prst="rect">
                <a:avLst/>
              </a:prstGeom>
            </p:spPr>
          </p:pic>
        </p:grpSp>
        <p:sp>
          <p:nvSpPr>
            <p:cNvPr id="23" name="Star: 4 Points 11">
              <a:extLst>
                <a:ext uri="{FF2B5EF4-FFF2-40B4-BE49-F238E27FC236}">
                  <a16:creationId xmlns:a16="http://schemas.microsoft.com/office/drawing/2014/main" id="{4127C5C9-C041-45E8-8453-6F7BF48E093B}"/>
                </a:ext>
              </a:extLst>
            </p:cNvPr>
            <p:cNvSpPr/>
            <p:nvPr/>
          </p:nvSpPr>
          <p:spPr>
            <a:xfrm rot="1850847">
              <a:off x="6909975" y="1445073"/>
              <a:ext cx="348472" cy="405287"/>
            </a:xfrm>
            <a:custGeom>
              <a:avLst/>
              <a:gdLst>
                <a:gd name="connsiteX0" fmla="*/ 0 w 146050"/>
                <a:gd name="connsiteY0" fmla="*/ 84931 h 169862"/>
                <a:gd name="connsiteX1" fmla="*/ 55627 w 146050"/>
                <a:gd name="connsiteY1" fmla="*/ 64696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 name="connsiteX0" fmla="*/ 0 w 146050"/>
                <a:gd name="connsiteY0" fmla="*/ 84931 h 169862"/>
                <a:gd name="connsiteX1" fmla="*/ 67572 w 146050"/>
                <a:gd name="connsiteY1" fmla="*/ 81600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 h="169862">
                  <a:moveTo>
                    <a:pt x="0" y="84931"/>
                  </a:moveTo>
                  <a:lnTo>
                    <a:pt x="67572" y="81600"/>
                  </a:lnTo>
                  <a:lnTo>
                    <a:pt x="73025" y="0"/>
                  </a:lnTo>
                  <a:lnTo>
                    <a:pt x="90423" y="64696"/>
                  </a:lnTo>
                  <a:lnTo>
                    <a:pt x="146050" y="84931"/>
                  </a:lnTo>
                  <a:lnTo>
                    <a:pt x="90423" y="105166"/>
                  </a:lnTo>
                  <a:lnTo>
                    <a:pt x="73025" y="169862"/>
                  </a:lnTo>
                  <a:lnTo>
                    <a:pt x="55627" y="105166"/>
                  </a:lnTo>
                  <a:lnTo>
                    <a:pt x="0" y="84931"/>
                  </a:lnTo>
                  <a:close/>
                </a:path>
              </a:pathLst>
            </a:custGeom>
            <a:solidFill>
              <a:srgbClr val="1D3145"/>
            </a:solidFill>
            <a:ln>
              <a:solidFill>
                <a:srgbClr val="1D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4 Points 11">
              <a:extLst>
                <a:ext uri="{FF2B5EF4-FFF2-40B4-BE49-F238E27FC236}">
                  <a16:creationId xmlns:a16="http://schemas.microsoft.com/office/drawing/2014/main" id="{C7F58DFE-4ED5-4800-ABE1-BF198D6F7796}"/>
                </a:ext>
              </a:extLst>
            </p:cNvPr>
            <p:cNvSpPr/>
            <p:nvPr/>
          </p:nvSpPr>
          <p:spPr>
            <a:xfrm rot="5400000">
              <a:off x="6909978" y="1445073"/>
              <a:ext cx="348472" cy="405287"/>
            </a:xfrm>
            <a:custGeom>
              <a:avLst/>
              <a:gdLst>
                <a:gd name="connsiteX0" fmla="*/ 0 w 146050"/>
                <a:gd name="connsiteY0" fmla="*/ 84931 h 169862"/>
                <a:gd name="connsiteX1" fmla="*/ 55627 w 146050"/>
                <a:gd name="connsiteY1" fmla="*/ 64696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 name="connsiteX0" fmla="*/ 0 w 146050"/>
                <a:gd name="connsiteY0" fmla="*/ 84931 h 169862"/>
                <a:gd name="connsiteX1" fmla="*/ 67572 w 146050"/>
                <a:gd name="connsiteY1" fmla="*/ 81600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 h="169862">
                  <a:moveTo>
                    <a:pt x="0" y="84931"/>
                  </a:moveTo>
                  <a:lnTo>
                    <a:pt x="67572" y="81600"/>
                  </a:lnTo>
                  <a:lnTo>
                    <a:pt x="73025" y="0"/>
                  </a:lnTo>
                  <a:lnTo>
                    <a:pt x="90423" y="64696"/>
                  </a:lnTo>
                  <a:lnTo>
                    <a:pt x="146050" y="84931"/>
                  </a:lnTo>
                  <a:lnTo>
                    <a:pt x="90423" y="105166"/>
                  </a:lnTo>
                  <a:lnTo>
                    <a:pt x="73025" y="169862"/>
                  </a:lnTo>
                  <a:lnTo>
                    <a:pt x="55627" y="105166"/>
                  </a:lnTo>
                  <a:lnTo>
                    <a:pt x="0" y="84931"/>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4259474-2964-4C98-AED1-7CA82C4300FD}"/>
                </a:ext>
              </a:extLst>
            </p:cNvPr>
            <p:cNvPicPr>
              <a:picLocks noChangeAspect="1"/>
            </p:cNvPicPr>
            <p:nvPr/>
          </p:nvPicPr>
          <p:blipFill rotWithShape="1">
            <a:blip r:embed="rId5">
              <a:extLst>
                <a:ext uri="{28A0092B-C50C-407E-A947-70E740481C1C}">
                  <a14:useLocalDpi xmlns:a14="http://schemas.microsoft.com/office/drawing/2010/main" val="0"/>
                </a:ext>
              </a:extLst>
            </a:blip>
            <a:srcRect l="52053" t="3830" r="36132" b="59432"/>
            <a:stretch/>
          </p:blipFill>
          <p:spPr>
            <a:xfrm>
              <a:off x="4476564" y="1317092"/>
              <a:ext cx="2048031" cy="4457483"/>
            </a:xfrm>
            <a:prstGeom prst="rect">
              <a:avLst/>
            </a:prstGeom>
          </p:spPr>
        </p:pic>
        <p:grpSp>
          <p:nvGrpSpPr>
            <p:cNvPr id="27" name="Group 26">
              <a:extLst>
                <a:ext uri="{FF2B5EF4-FFF2-40B4-BE49-F238E27FC236}">
                  <a16:creationId xmlns:a16="http://schemas.microsoft.com/office/drawing/2014/main" id="{F090C12D-0BED-4A49-B9D3-B36CC49140AB}"/>
                </a:ext>
              </a:extLst>
            </p:cNvPr>
            <p:cNvGrpSpPr/>
            <p:nvPr/>
          </p:nvGrpSpPr>
          <p:grpSpPr>
            <a:xfrm>
              <a:off x="8886970" y="3154137"/>
              <a:ext cx="2162607" cy="2622675"/>
              <a:chOff x="5461686" y="1794665"/>
              <a:chExt cx="2162607" cy="2622675"/>
            </a:xfrm>
          </p:grpSpPr>
          <p:pic>
            <p:nvPicPr>
              <p:cNvPr id="28" name="Picture 27">
                <a:extLst>
                  <a:ext uri="{FF2B5EF4-FFF2-40B4-BE49-F238E27FC236}">
                    <a16:creationId xmlns:a16="http://schemas.microsoft.com/office/drawing/2014/main" id="{FBF6D7AA-2B69-4FFE-BB3C-91EF9C7FD3D8}"/>
                  </a:ext>
                </a:extLst>
              </p:cNvPr>
              <p:cNvPicPr>
                <a:picLocks noChangeAspect="1"/>
              </p:cNvPicPr>
              <p:nvPr/>
            </p:nvPicPr>
            <p:blipFill rotWithShape="1">
              <a:blip r:embed="rId6">
                <a:extLst>
                  <a:ext uri="{28A0092B-C50C-407E-A947-70E740481C1C}">
                    <a14:useLocalDpi xmlns:a14="http://schemas.microsoft.com/office/drawing/2010/main" val="0"/>
                  </a:ext>
                </a:extLst>
              </a:blip>
              <a:srcRect l="44101" t="25849" r="33825" b="35907"/>
              <a:stretch/>
            </p:blipFill>
            <p:spPr>
              <a:xfrm>
                <a:off x="5461686" y="1794665"/>
                <a:ext cx="2162607" cy="2622675"/>
              </a:xfrm>
              <a:prstGeom prst="rect">
                <a:avLst/>
              </a:prstGeom>
            </p:spPr>
          </p:pic>
          <p:pic>
            <p:nvPicPr>
              <p:cNvPr id="30" name="Graphic 29" descr="Hierarchy">
                <a:extLst>
                  <a:ext uri="{FF2B5EF4-FFF2-40B4-BE49-F238E27FC236}">
                    <a16:creationId xmlns:a16="http://schemas.microsoft.com/office/drawing/2014/main" id="{38BC9D0C-C549-42EA-9933-965279C2209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571"/>
              <a:stretch/>
            </p:blipFill>
            <p:spPr>
              <a:xfrm>
                <a:off x="5825893" y="1972827"/>
                <a:ext cx="1460155" cy="1492232"/>
              </a:xfrm>
              <a:prstGeom prst="rect">
                <a:avLst/>
              </a:prstGeom>
            </p:spPr>
          </p:pic>
        </p:grpSp>
      </p:grpSp>
      <p:sp>
        <p:nvSpPr>
          <p:cNvPr id="26" name="Title 1">
            <a:extLst>
              <a:ext uri="{FF2B5EF4-FFF2-40B4-BE49-F238E27FC236}">
                <a16:creationId xmlns:a16="http://schemas.microsoft.com/office/drawing/2014/main" id="{78A83FD4-2427-4760-A1B4-26535F812D8B}"/>
              </a:ext>
            </a:extLst>
          </p:cNvPr>
          <p:cNvSpPr txBox="1">
            <a:spLocks/>
          </p:cNvSpPr>
          <p:nvPr/>
        </p:nvSpPr>
        <p:spPr>
          <a:xfrm>
            <a:off x="7152192" y="202847"/>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Classes</a:t>
            </a:r>
          </a:p>
        </p:txBody>
      </p:sp>
      <p:pic>
        <p:nvPicPr>
          <p:cNvPr id="29" name="Picture 28">
            <a:extLst>
              <a:ext uri="{FF2B5EF4-FFF2-40B4-BE49-F238E27FC236}">
                <a16:creationId xmlns:a16="http://schemas.microsoft.com/office/drawing/2014/main" id="{0BC07B37-8615-4EBC-88C1-CC3CC4C983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
        <p:nvSpPr>
          <p:cNvPr id="42" name="Title 1">
            <a:extLst>
              <a:ext uri="{FF2B5EF4-FFF2-40B4-BE49-F238E27FC236}">
                <a16:creationId xmlns:a16="http://schemas.microsoft.com/office/drawing/2014/main" id="{98ED4ED0-DE4A-4893-B442-7CA589377DA1}"/>
              </a:ext>
            </a:extLst>
          </p:cNvPr>
          <p:cNvSpPr txBox="1">
            <a:spLocks/>
          </p:cNvSpPr>
          <p:nvPr/>
        </p:nvSpPr>
        <p:spPr>
          <a:xfrm>
            <a:off x="6096000" y="2304440"/>
            <a:ext cx="6680199" cy="8664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Neutra Display" panose="02000000000000000000" pitchFamily="50" charset="0"/>
              </a:rPr>
              <a:t>THE EXECUTIVE</a:t>
            </a:r>
          </a:p>
        </p:txBody>
      </p:sp>
      <p:sp>
        <p:nvSpPr>
          <p:cNvPr id="43" name="TextBox 42">
            <a:extLst>
              <a:ext uri="{FF2B5EF4-FFF2-40B4-BE49-F238E27FC236}">
                <a16:creationId xmlns:a16="http://schemas.microsoft.com/office/drawing/2014/main" id="{0CC72EDB-A5BB-4C37-BD3F-431F1E00B87F}"/>
              </a:ext>
            </a:extLst>
          </p:cNvPr>
          <p:cNvSpPr txBox="1"/>
          <p:nvPr/>
        </p:nvSpPr>
        <p:spPr>
          <a:xfrm>
            <a:off x="7461715" y="3451979"/>
            <a:ext cx="4048043" cy="1477328"/>
          </a:xfrm>
          <a:prstGeom prst="rect">
            <a:avLst/>
          </a:prstGeom>
          <a:noFill/>
        </p:spPr>
        <p:txBody>
          <a:bodyPr wrap="square" rtlCol="0">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“A power industry maven and former senior executive at a major utility. When it comes to critical initiatives, the Executive is there to provide you with boardroom-level insight.”</a:t>
            </a:r>
          </a:p>
        </p:txBody>
      </p:sp>
      <p:sp>
        <p:nvSpPr>
          <p:cNvPr id="44" name="TextBox 43">
            <a:extLst>
              <a:ext uri="{FF2B5EF4-FFF2-40B4-BE49-F238E27FC236}">
                <a16:creationId xmlns:a16="http://schemas.microsoft.com/office/drawing/2014/main" id="{D29E067D-91B9-4FC7-BD81-92BAF82C9D28}"/>
              </a:ext>
            </a:extLst>
          </p:cNvPr>
          <p:cNvSpPr txBox="1"/>
          <p:nvPr/>
        </p:nvSpPr>
        <p:spPr>
          <a:xfrm>
            <a:off x="7676019" y="2966294"/>
            <a:ext cx="3608935" cy="369332"/>
          </a:xfrm>
          <a:prstGeom prst="rect">
            <a:avLst/>
          </a:prstGeom>
          <a:noFill/>
        </p:spPr>
        <p:txBody>
          <a:bodyPr wrap="square" rtlCol="0">
            <a:spAutoFit/>
          </a:bodyPr>
          <a:lstStyle/>
          <a:p>
            <a:pPr algn="ctr"/>
            <a:r>
              <a:rPr lang="en-US" b="1" i="1" dirty="0"/>
              <a:t>“I ran companies like yours.”</a:t>
            </a:r>
          </a:p>
        </p:txBody>
      </p:sp>
    </p:spTree>
    <p:extLst>
      <p:ext uri="{BB962C8B-B14F-4D97-AF65-F5344CB8AC3E}">
        <p14:creationId xmlns:p14="http://schemas.microsoft.com/office/powerpoint/2010/main" val="104352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0FE322-E72F-4F99-B41A-DAB86E8A3195}"/>
              </a:ext>
            </a:extLst>
          </p:cNvPr>
          <p:cNvGrpSpPr/>
          <p:nvPr/>
        </p:nvGrpSpPr>
        <p:grpSpPr>
          <a:xfrm>
            <a:off x="3690125" y="-1095392"/>
            <a:ext cx="8380774" cy="8380774"/>
            <a:chOff x="3811226" y="-884692"/>
            <a:chExt cx="8380774" cy="8380774"/>
          </a:xfrm>
        </p:grpSpPr>
        <p:sp>
          <p:nvSpPr>
            <p:cNvPr id="25" name="Oval 24">
              <a:extLst>
                <a:ext uri="{FF2B5EF4-FFF2-40B4-BE49-F238E27FC236}">
                  <a16:creationId xmlns:a16="http://schemas.microsoft.com/office/drawing/2014/main" id="{CFD670AE-AFA6-41F6-B5F5-5EEB74661A2F}"/>
                </a:ext>
              </a:extLst>
            </p:cNvPr>
            <p:cNvSpPr/>
            <p:nvPr/>
          </p:nvSpPr>
          <p:spPr>
            <a:xfrm>
              <a:off x="3811226" y="-884692"/>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0C7B615-5C70-4B6F-A00D-B0D1D62C46F4}"/>
                </a:ext>
              </a:extLst>
            </p:cNvPr>
            <p:cNvGrpSpPr/>
            <p:nvPr/>
          </p:nvGrpSpPr>
          <p:grpSpPr>
            <a:xfrm>
              <a:off x="6227454" y="836815"/>
              <a:ext cx="3656025" cy="4937760"/>
              <a:chOff x="2280400" y="1472442"/>
              <a:chExt cx="2983546" cy="4012336"/>
            </a:xfrm>
          </p:grpSpPr>
          <p:pic>
            <p:nvPicPr>
              <p:cNvPr id="23" name="Picture 22">
                <a:extLst>
                  <a:ext uri="{FF2B5EF4-FFF2-40B4-BE49-F238E27FC236}">
                    <a16:creationId xmlns:a16="http://schemas.microsoft.com/office/drawing/2014/main" id="{D9C8182A-016D-458E-864C-E68535C6559A}"/>
                  </a:ext>
                </a:extLst>
              </p:cNvPr>
              <p:cNvPicPr>
                <a:picLocks noChangeAspect="1"/>
              </p:cNvPicPr>
              <p:nvPr/>
            </p:nvPicPr>
            <p:blipFill rotWithShape="1">
              <a:blip r:embed="rId2">
                <a:extLst>
                  <a:ext uri="{28A0092B-C50C-407E-A947-70E740481C1C}">
                    <a14:useLocalDpi xmlns:a14="http://schemas.microsoft.com/office/drawing/2010/main" val="0"/>
                  </a:ext>
                </a:extLst>
              </a:blip>
              <a:srcRect l="6192" t="57413" r="77914" b="8313"/>
              <a:stretch/>
            </p:blipFill>
            <p:spPr>
              <a:xfrm>
                <a:off x="2280400" y="1472442"/>
                <a:ext cx="2983546" cy="3715126"/>
              </a:xfrm>
              <a:prstGeom prst="rect">
                <a:avLst/>
              </a:prstGeom>
            </p:spPr>
          </p:pic>
          <p:pic>
            <p:nvPicPr>
              <p:cNvPr id="24" name="Graphic 23" descr="Employee Badge">
                <a:extLst>
                  <a:ext uri="{FF2B5EF4-FFF2-40B4-BE49-F238E27FC236}">
                    <a16:creationId xmlns:a16="http://schemas.microsoft.com/office/drawing/2014/main" id="{2A4C9C8C-F0AE-4D3E-9239-42B8358A1F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32" y="4417247"/>
                <a:ext cx="1067531" cy="1067531"/>
              </a:xfrm>
              <a:prstGeom prst="rect">
                <a:avLst/>
              </a:prstGeom>
            </p:spPr>
          </p:pic>
        </p:grpSp>
        <p:sp>
          <p:nvSpPr>
            <p:cNvPr id="19" name="Star: 4 Points 11">
              <a:extLst>
                <a:ext uri="{FF2B5EF4-FFF2-40B4-BE49-F238E27FC236}">
                  <a16:creationId xmlns:a16="http://schemas.microsoft.com/office/drawing/2014/main" id="{5829953F-27F9-4051-91D0-D81E1B4F9457}"/>
                </a:ext>
              </a:extLst>
            </p:cNvPr>
            <p:cNvSpPr/>
            <p:nvPr/>
          </p:nvSpPr>
          <p:spPr>
            <a:xfrm rot="1850847">
              <a:off x="6909975" y="1445073"/>
              <a:ext cx="348472" cy="405287"/>
            </a:xfrm>
            <a:custGeom>
              <a:avLst/>
              <a:gdLst>
                <a:gd name="connsiteX0" fmla="*/ 0 w 146050"/>
                <a:gd name="connsiteY0" fmla="*/ 84931 h 169862"/>
                <a:gd name="connsiteX1" fmla="*/ 55627 w 146050"/>
                <a:gd name="connsiteY1" fmla="*/ 64696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 name="connsiteX0" fmla="*/ 0 w 146050"/>
                <a:gd name="connsiteY0" fmla="*/ 84931 h 169862"/>
                <a:gd name="connsiteX1" fmla="*/ 67572 w 146050"/>
                <a:gd name="connsiteY1" fmla="*/ 81600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 h="169862">
                  <a:moveTo>
                    <a:pt x="0" y="84931"/>
                  </a:moveTo>
                  <a:lnTo>
                    <a:pt x="67572" y="81600"/>
                  </a:lnTo>
                  <a:lnTo>
                    <a:pt x="73025" y="0"/>
                  </a:lnTo>
                  <a:lnTo>
                    <a:pt x="90423" y="64696"/>
                  </a:lnTo>
                  <a:lnTo>
                    <a:pt x="146050" y="84931"/>
                  </a:lnTo>
                  <a:lnTo>
                    <a:pt x="90423" y="105166"/>
                  </a:lnTo>
                  <a:lnTo>
                    <a:pt x="73025" y="169862"/>
                  </a:lnTo>
                  <a:lnTo>
                    <a:pt x="55627" y="105166"/>
                  </a:lnTo>
                  <a:lnTo>
                    <a:pt x="0" y="84931"/>
                  </a:lnTo>
                  <a:close/>
                </a:path>
              </a:pathLst>
            </a:custGeom>
            <a:solidFill>
              <a:srgbClr val="1D3145"/>
            </a:solidFill>
            <a:ln>
              <a:solidFill>
                <a:srgbClr val="1D3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4 Points 11">
              <a:extLst>
                <a:ext uri="{FF2B5EF4-FFF2-40B4-BE49-F238E27FC236}">
                  <a16:creationId xmlns:a16="http://schemas.microsoft.com/office/drawing/2014/main" id="{9D4B50A4-5FF0-4327-83A7-8ACDEB1514DA}"/>
                </a:ext>
              </a:extLst>
            </p:cNvPr>
            <p:cNvSpPr/>
            <p:nvPr/>
          </p:nvSpPr>
          <p:spPr>
            <a:xfrm rot="5400000">
              <a:off x="6909978" y="1445073"/>
              <a:ext cx="348472" cy="405287"/>
            </a:xfrm>
            <a:custGeom>
              <a:avLst/>
              <a:gdLst>
                <a:gd name="connsiteX0" fmla="*/ 0 w 146050"/>
                <a:gd name="connsiteY0" fmla="*/ 84931 h 169862"/>
                <a:gd name="connsiteX1" fmla="*/ 55627 w 146050"/>
                <a:gd name="connsiteY1" fmla="*/ 64696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 name="connsiteX0" fmla="*/ 0 w 146050"/>
                <a:gd name="connsiteY0" fmla="*/ 84931 h 169862"/>
                <a:gd name="connsiteX1" fmla="*/ 67572 w 146050"/>
                <a:gd name="connsiteY1" fmla="*/ 81600 h 169862"/>
                <a:gd name="connsiteX2" fmla="*/ 73025 w 146050"/>
                <a:gd name="connsiteY2" fmla="*/ 0 h 169862"/>
                <a:gd name="connsiteX3" fmla="*/ 90423 w 146050"/>
                <a:gd name="connsiteY3" fmla="*/ 64696 h 169862"/>
                <a:gd name="connsiteX4" fmla="*/ 146050 w 146050"/>
                <a:gd name="connsiteY4" fmla="*/ 84931 h 169862"/>
                <a:gd name="connsiteX5" fmla="*/ 90423 w 146050"/>
                <a:gd name="connsiteY5" fmla="*/ 105166 h 169862"/>
                <a:gd name="connsiteX6" fmla="*/ 73025 w 146050"/>
                <a:gd name="connsiteY6" fmla="*/ 169862 h 169862"/>
                <a:gd name="connsiteX7" fmla="*/ 55627 w 146050"/>
                <a:gd name="connsiteY7" fmla="*/ 105166 h 169862"/>
                <a:gd name="connsiteX8" fmla="*/ 0 w 146050"/>
                <a:gd name="connsiteY8" fmla="*/ 84931 h 1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0" h="169862">
                  <a:moveTo>
                    <a:pt x="0" y="84931"/>
                  </a:moveTo>
                  <a:lnTo>
                    <a:pt x="67572" y="81600"/>
                  </a:lnTo>
                  <a:lnTo>
                    <a:pt x="73025" y="0"/>
                  </a:lnTo>
                  <a:lnTo>
                    <a:pt x="90423" y="64696"/>
                  </a:lnTo>
                  <a:lnTo>
                    <a:pt x="146050" y="84931"/>
                  </a:lnTo>
                  <a:lnTo>
                    <a:pt x="90423" y="105166"/>
                  </a:lnTo>
                  <a:lnTo>
                    <a:pt x="73025" y="169862"/>
                  </a:lnTo>
                  <a:lnTo>
                    <a:pt x="55627" y="105166"/>
                  </a:lnTo>
                  <a:lnTo>
                    <a:pt x="0" y="84931"/>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D645FA4-7444-4AE3-A8AE-5C1A96916BA7}"/>
                </a:ext>
              </a:extLst>
            </p:cNvPr>
            <p:cNvPicPr>
              <a:picLocks noChangeAspect="1"/>
            </p:cNvPicPr>
            <p:nvPr/>
          </p:nvPicPr>
          <p:blipFill rotWithShape="1">
            <a:blip r:embed="rId5">
              <a:extLst>
                <a:ext uri="{28A0092B-C50C-407E-A947-70E740481C1C}">
                  <a14:useLocalDpi xmlns:a14="http://schemas.microsoft.com/office/drawing/2010/main" val="0"/>
                </a:ext>
              </a:extLst>
            </a:blip>
            <a:srcRect l="52053" t="3830" r="36132" b="59432"/>
            <a:stretch/>
          </p:blipFill>
          <p:spPr>
            <a:xfrm>
              <a:off x="4476564" y="1317092"/>
              <a:ext cx="2048031" cy="4457483"/>
            </a:xfrm>
            <a:prstGeom prst="rect">
              <a:avLst/>
            </a:prstGeom>
          </p:spPr>
        </p:pic>
        <p:grpSp>
          <p:nvGrpSpPr>
            <p:cNvPr id="6" name="Group 5">
              <a:extLst>
                <a:ext uri="{FF2B5EF4-FFF2-40B4-BE49-F238E27FC236}">
                  <a16:creationId xmlns:a16="http://schemas.microsoft.com/office/drawing/2014/main" id="{CB7C3689-26C5-4AF2-ABAB-CF1CEC02618E}"/>
                </a:ext>
              </a:extLst>
            </p:cNvPr>
            <p:cNvGrpSpPr/>
            <p:nvPr/>
          </p:nvGrpSpPr>
          <p:grpSpPr>
            <a:xfrm>
              <a:off x="8886970" y="3154137"/>
              <a:ext cx="2162607" cy="2622675"/>
              <a:chOff x="5461686" y="1794665"/>
              <a:chExt cx="2162607" cy="2622675"/>
            </a:xfrm>
          </p:grpSpPr>
          <p:pic>
            <p:nvPicPr>
              <p:cNvPr id="5" name="Picture 4">
                <a:extLst>
                  <a:ext uri="{FF2B5EF4-FFF2-40B4-BE49-F238E27FC236}">
                    <a16:creationId xmlns:a16="http://schemas.microsoft.com/office/drawing/2014/main" id="{430A8EBE-4BF5-460A-93C4-8D8894FE39A8}"/>
                  </a:ext>
                </a:extLst>
              </p:cNvPr>
              <p:cNvPicPr>
                <a:picLocks noChangeAspect="1"/>
              </p:cNvPicPr>
              <p:nvPr/>
            </p:nvPicPr>
            <p:blipFill rotWithShape="1">
              <a:blip r:embed="rId6">
                <a:extLst>
                  <a:ext uri="{28A0092B-C50C-407E-A947-70E740481C1C}">
                    <a14:useLocalDpi xmlns:a14="http://schemas.microsoft.com/office/drawing/2010/main" val="0"/>
                  </a:ext>
                </a:extLst>
              </a:blip>
              <a:srcRect l="44101" t="25849" r="33825" b="35907"/>
              <a:stretch/>
            </p:blipFill>
            <p:spPr>
              <a:xfrm>
                <a:off x="5461686" y="1794665"/>
                <a:ext cx="2162607" cy="2622675"/>
              </a:xfrm>
              <a:prstGeom prst="rect">
                <a:avLst/>
              </a:prstGeom>
            </p:spPr>
          </p:pic>
          <p:pic>
            <p:nvPicPr>
              <p:cNvPr id="14" name="Graphic 13" descr="Hierarchy">
                <a:extLst>
                  <a:ext uri="{FF2B5EF4-FFF2-40B4-BE49-F238E27FC236}">
                    <a16:creationId xmlns:a16="http://schemas.microsoft.com/office/drawing/2014/main" id="{76BAA0CD-751D-48BF-AF27-5448D1876E2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571"/>
              <a:stretch/>
            </p:blipFill>
            <p:spPr>
              <a:xfrm>
                <a:off x="5825893" y="1972827"/>
                <a:ext cx="1460155" cy="1492232"/>
              </a:xfrm>
              <a:prstGeom prst="rect">
                <a:avLst/>
              </a:prstGeom>
            </p:spPr>
          </p:pic>
        </p:grpSp>
      </p:grpSp>
      <p:sp>
        <p:nvSpPr>
          <p:cNvPr id="21" name="Title 1">
            <a:extLst>
              <a:ext uri="{FF2B5EF4-FFF2-40B4-BE49-F238E27FC236}">
                <a16:creationId xmlns:a16="http://schemas.microsoft.com/office/drawing/2014/main" id="{5DF53EDE-FA65-4073-9571-C2B5EEA906D3}"/>
              </a:ext>
            </a:extLst>
          </p:cNvPr>
          <p:cNvSpPr txBox="1">
            <a:spLocks/>
          </p:cNvSpPr>
          <p:nvPr/>
        </p:nvSpPr>
        <p:spPr>
          <a:xfrm>
            <a:off x="480465" y="0"/>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The Executive</a:t>
            </a:r>
          </a:p>
        </p:txBody>
      </p:sp>
      <p:sp>
        <p:nvSpPr>
          <p:cNvPr id="22" name="TextBox 21">
            <a:extLst>
              <a:ext uri="{FF2B5EF4-FFF2-40B4-BE49-F238E27FC236}">
                <a16:creationId xmlns:a16="http://schemas.microsoft.com/office/drawing/2014/main" id="{37A5AAEC-25DD-4BEE-915F-1B10524E9B20}"/>
              </a:ext>
            </a:extLst>
          </p:cNvPr>
          <p:cNvSpPr txBox="1"/>
          <p:nvPr/>
        </p:nvSpPr>
        <p:spPr>
          <a:xfrm>
            <a:off x="1102151" y="1466174"/>
            <a:ext cx="3355549" cy="5016758"/>
          </a:xfrm>
          <a:prstGeom prst="rect">
            <a:avLst/>
          </a:prstGeom>
          <a:noFill/>
        </p:spPr>
        <p:txBody>
          <a:bodyPr wrap="square" rtlCol="0">
            <a:spAutoFit/>
          </a:bodyPr>
          <a:lstStyle/>
          <a:p>
            <a:pPr lvl="0" algn="ctr"/>
            <a:r>
              <a:rPr lang="en-US" sz="2000" b="1" dirty="0">
                <a:solidFill>
                  <a:prstClr val="black"/>
                </a:solidFill>
                <a:latin typeface="Neutra Display" panose="02000000000000000000" pitchFamily="50" charset="0"/>
              </a:rPr>
              <a:t>— ROLE —</a:t>
            </a:r>
          </a:p>
          <a:p>
            <a:pPr lvl="0" algn="ctr"/>
            <a:r>
              <a:rPr lang="en-US" sz="1600" dirty="0">
                <a:solidFill>
                  <a:prstClr val="black"/>
                </a:solidFill>
                <a:latin typeface="Lato Medium" panose="020F0502020204030203" pitchFamily="34" charset="0"/>
                <a:ea typeface="Lato Medium" panose="020F0502020204030203" pitchFamily="34" charset="0"/>
                <a:cs typeface="Lato Medium" panose="020F0502020204030203" pitchFamily="34" charset="0"/>
              </a:rPr>
              <a:t>Chief adviser, oversight boards, executive coach</a:t>
            </a:r>
          </a:p>
          <a:p>
            <a:pPr algn="ctr"/>
            <a:endParaRPr lang="en-US" sz="24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TARGET</a:t>
            </a:r>
            <a:r>
              <a:rPr lang="en-US" sz="2400" b="1" dirty="0">
                <a:latin typeface="Neutra Display" panose="02000000000000000000" pitchFamily="50" charset="0"/>
              </a:rPr>
              <a:t>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Top-level decision-makers; new to their position, out of their depth</a:t>
            </a:r>
          </a:p>
          <a:p>
            <a:pPr algn="ctr"/>
            <a:endParaRPr lang="en-US" sz="2400" b="1" dirty="0">
              <a:latin typeface="Neutra Display" panose="02000000000000000000" pitchFamily="50" charset="0"/>
            </a:endParaRPr>
          </a:p>
          <a:p>
            <a:pPr algn="ctr"/>
            <a:r>
              <a:rPr lang="en-US" sz="2400" b="1" dirty="0">
                <a:latin typeface="Neutra Display" panose="02000000000000000000" pitchFamily="50" charset="0"/>
              </a:rPr>
              <a:t>— </a:t>
            </a:r>
            <a:r>
              <a:rPr lang="en-US" sz="2000" b="1" dirty="0">
                <a:latin typeface="Neutra Display" panose="02000000000000000000" pitchFamily="50" charset="0"/>
              </a:rPr>
              <a:t>BENEFIT</a:t>
            </a:r>
            <a:r>
              <a:rPr lang="en-US" sz="2400" b="1" dirty="0">
                <a:latin typeface="Neutra Display" panose="02000000000000000000" pitchFamily="50" charset="0"/>
              </a:rPr>
              <a:t> —</a:t>
            </a:r>
          </a:p>
          <a:p>
            <a:pPr algn="ctr"/>
            <a:r>
              <a:rPr lang="en-US" sz="1600" i="1" dirty="0">
                <a:latin typeface="Lato Medium" panose="020F0502020204030203" pitchFamily="34" charset="0"/>
                <a:ea typeface="Lato Medium" panose="020F0502020204030203" pitchFamily="34" charset="0"/>
                <a:cs typeface="Lato Medium" panose="020F0502020204030203" pitchFamily="34" charset="0"/>
              </a:rPr>
              <a:t>“ Members of the Executive class understand what keeps me up at night, and show me how to put those problems to rest. ”</a:t>
            </a:r>
          </a:p>
          <a:p>
            <a:pPr algn="ctr"/>
            <a:endParaRPr lang="en-US" sz="2400" i="1" dirty="0">
              <a:latin typeface="Lato Medium" panose="020F0502020204030203" pitchFamily="34" charset="0"/>
              <a:ea typeface="Lato Medium" panose="020F0502020204030203" pitchFamily="34" charset="0"/>
              <a:cs typeface="Lato Medium" panose="020F0502020204030203" pitchFamily="34" charset="0"/>
            </a:endParaRPr>
          </a:p>
          <a:p>
            <a:pPr lvl="0" algn="ctr"/>
            <a:r>
              <a:rPr lang="en-US" sz="2000" b="1" dirty="0">
                <a:solidFill>
                  <a:prstClr val="black"/>
                </a:solidFill>
                <a:latin typeface="Neutra Display" panose="02000000000000000000" pitchFamily="50" charset="0"/>
              </a:rPr>
              <a:t>— RARE SKILLS —</a:t>
            </a:r>
          </a:p>
          <a:p>
            <a:pPr algn="ctr"/>
            <a:r>
              <a:rPr lang="en-US" sz="1600" dirty="0">
                <a:latin typeface="Lato Medium" panose="020F0502020204030203" pitchFamily="34" charset="0"/>
                <a:ea typeface="Lato Medium" panose="020F0502020204030203" pitchFamily="34" charset="0"/>
                <a:cs typeface="Lato Medium" panose="020F0502020204030203" pitchFamily="34" charset="0"/>
              </a:rPr>
              <a:t>Industry Mastership | Keystone Strategy | Leadership | Mentoring</a:t>
            </a:r>
          </a:p>
        </p:txBody>
      </p:sp>
      <p:pic>
        <p:nvPicPr>
          <p:cNvPr id="26" name="Picture 25">
            <a:extLst>
              <a:ext uri="{FF2B5EF4-FFF2-40B4-BE49-F238E27FC236}">
                <a16:creationId xmlns:a16="http://schemas.microsoft.com/office/drawing/2014/main" id="{E69BC3C6-05D1-4B05-8667-9726FB17BE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Tree>
    <p:extLst>
      <p:ext uri="{BB962C8B-B14F-4D97-AF65-F5344CB8AC3E}">
        <p14:creationId xmlns:p14="http://schemas.microsoft.com/office/powerpoint/2010/main" val="70187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54C6-8FF8-4C06-8B82-9F5C36BFF3F0}"/>
              </a:ext>
            </a:extLst>
          </p:cNvPr>
          <p:cNvSpPr>
            <a:spLocks noGrp="1"/>
          </p:cNvSpPr>
          <p:nvPr>
            <p:ph type="title"/>
          </p:nvPr>
        </p:nvSpPr>
        <p:spPr>
          <a:xfrm>
            <a:off x="838200" y="301625"/>
            <a:ext cx="10515600" cy="1325563"/>
          </a:xfrm>
        </p:spPr>
        <p:txBody>
          <a:bodyPr/>
          <a:lstStyle/>
          <a:p>
            <a:r>
              <a:rPr lang="en-US" dirty="0">
                <a:latin typeface="Neutra Display" panose="02000000000000000000" pitchFamily="50" charset="0"/>
              </a:rPr>
              <a:t>CAMPAIGN OVERVIEW</a:t>
            </a:r>
          </a:p>
        </p:txBody>
      </p:sp>
      <p:sp>
        <p:nvSpPr>
          <p:cNvPr id="4" name="Rectangle 3">
            <a:extLst>
              <a:ext uri="{FF2B5EF4-FFF2-40B4-BE49-F238E27FC236}">
                <a16:creationId xmlns:a16="http://schemas.microsoft.com/office/drawing/2014/main" id="{1CD826F1-1364-49BD-9FAE-3E1F427B1438}"/>
              </a:ext>
            </a:extLst>
          </p:cNvPr>
          <p:cNvSpPr/>
          <p:nvPr/>
        </p:nvSpPr>
        <p:spPr>
          <a:xfrm>
            <a:off x="838200" y="1396137"/>
            <a:ext cx="10210800" cy="5078313"/>
          </a:xfrm>
          <a:prstGeom prst="rect">
            <a:avLst/>
          </a:prstGeom>
        </p:spPr>
        <p:txBody>
          <a:bodyPr wrap="square">
            <a:spAutoFit/>
          </a:bodyPr>
          <a:lstStyle/>
          <a:p>
            <a:pPr marL="285750"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Each class will receive a short video (1-2 minute duration) spotlighting their unique traits, rare skills, applications, and benefits. These will be disseminated via multiple channels, including a blog post series.</a:t>
            </a:r>
          </a:p>
          <a:p>
            <a:pPr marL="285750" indent="-285750">
              <a:buFont typeface="Arial" panose="020B0604020202020204" pitchFamily="34" charset="0"/>
              <a:buChar char="•"/>
            </a:pPr>
            <a:endParaRPr lang="en-US"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Our current Resource List (stable of consultants) will be updated to reflect the new class divisions.</a:t>
            </a:r>
          </a:p>
          <a:p>
            <a:pPr marL="285750" indent="-285750">
              <a:buFont typeface="Arial" panose="020B0604020202020204" pitchFamily="34" charset="0"/>
              <a:buChar char="•"/>
            </a:pPr>
            <a:endParaRPr lang="en-US"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A new page will be added to the website to showcase the different classes and highlight our expanded capabilities.</a:t>
            </a:r>
          </a:p>
          <a:p>
            <a:pPr marL="285750" indent="-285750">
              <a:buFont typeface="Arial" panose="020B0604020202020204" pitchFamily="34" charset="0"/>
              <a:buChar char="•"/>
            </a:pPr>
            <a:endParaRPr lang="en-US" dirty="0">
              <a:latin typeface="Lato Medium" panose="020F0502020204030203" pitchFamily="34" charset="0"/>
              <a:ea typeface="Lato Medium" panose="020F0502020204030203" pitchFamily="34" charset="0"/>
              <a:cs typeface="Lato Medium" panose="020F0502020204030203" pitchFamily="34" charset="0"/>
            </a:endParaRPr>
          </a:p>
          <a:p>
            <a:pPr marL="285750"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Existing marketing materials will be redesigned to focus on the “people &amp; projects” aspect of our new business model. Future marketing content will likewise center on these topics:</a:t>
            </a:r>
          </a:p>
          <a:p>
            <a:pPr marL="742950" lvl="1"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Business cards</a:t>
            </a:r>
          </a:p>
          <a:p>
            <a:pPr marL="742950" lvl="1"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Print advertisements</a:t>
            </a:r>
          </a:p>
          <a:p>
            <a:pPr marL="742950" lvl="1"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Direct sales approach &amp; email marketing</a:t>
            </a:r>
          </a:p>
          <a:p>
            <a:pPr marL="742950" lvl="1"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Rack cards &amp; other conference materials</a:t>
            </a:r>
          </a:p>
          <a:p>
            <a:pPr marL="742950" lvl="1"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LinkedIn </a:t>
            </a:r>
            <a:r>
              <a:rPr lang="en-US" dirty="0" err="1">
                <a:latin typeface="Lato Medium" panose="020F0502020204030203" pitchFamily="34" charset="0"/>
                <a:ea typeface="Lato Medium" panose="020F0502020204030203" pitchFamily="34" charset="0"/>
                <a:cs typeface="Lato Medium" panose="020F0502020204030203" pitchFamily="34" charset="0"/>
              </a:rPr>
              <a:t>PointDrives</a:t>
            </a:r>
            <a:endParaRPr lang="en-US" dirty="0">
              <a:latin typeface="Lato Medium" panose="020F0502020204030203" pitchFamily="34" charset="0"/>
              <a:ea typeface="Lato Medium" panose="020F0502020204030203" pitchFamily="34" charset="0"/>
              <a:cs typeface="Lato Medium" panose="020F0502020204030203" pitchFamily="34" charset="0"/>
            </a:endParaRPr>
          </a:p>
          <a:p>
            <a:pPr marL="742950" lvl="1" indent="-285750">
              <a:buFont typeface="Arial" panose="020B0604020202020204" pitchFamily="34" charset="0"/>
              <a:buChar char="•"/>
            </a:pPr>
            <a:r>
              <a:rPr lang="en-US" dirty="0">
                <a:latin typeface="Lato Medium" panose="020F0502020204030203" pitchFamily="34" charset="0"/>
                <a:ea typeface="Lato Medium" panose="020F0502020204030203" pitchFamily="34" charset="0"/>
                <a:cs typeface="Lato Medium" panose="020F0502020204030203" pitchFamily="34" charset="0"/>
              </a:rPr>
              <a:t>Upcoming 2018 US Nuclear Staffing Newsletter</a:t>
            </a:r>
          </a:p>
        </p:txBody>
      </p:sp>
      <p:pic>
        <p:nvPicPr>
          <p:cNvPr id="6" name="Picture 5">
            <a:extLst>
              <a:ext uri="{FF2B5EF4-FFF2-40B4-BE49-F238E27FC236}">
                <a16:creationId xmlns:a16="http://schemas.microsoft.com/office/drawing/2014/main" id="{8A96BAF5-FD44-4938-BA5E-7E0519935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2117" y="108970"/>
            <a:ext cx="2126488" cy="535143"/>
          </a:xfrm>
          <a:prstGeom prst="rect">
            <a:avLst/>
          </a:prstGeom>
        </p:spPr>
      </p:pic>
    </p:spTree>
    <p:extLst>
      <p:ext uri="{BB962C8B-B14F-4D97-AF65-F5344CB8AC3E}">
        <p14:creationId xmlns:p14="http://schemas.microsoft.com/office/powerpoint/2010/main" val="2560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54C6-8FF8-4C06-8B82-9F5C36BFF3F0}"/>
              </a:ext>
            </a:extLst>
          </p:cNvPr>
          <p:cNvSpPr>
            <a:spLocks noGrp="1"/>
          </p:cNvSpPr>
          <p:nvPr>
            <p:ph type="title"/>
          </p:nvPr>
        </p:nvSpPr>
        <p:spPr/>
        <p:txBody>
          <a:bodyPr/>
          <a:lstStyle/>
          <a:p>
            <a:r>
              <a:rPr lang="en-US" dirty="0">
                <a:latin typeface="Neutra Display" panose="02000000000000000000" pitchFamily="50" charset="0"/>
              </a:rPr>
              <a:t>OBJECTIVES</a:t>
            </a:r>
          </a:p>
        </p:txBody>
      </p:sp>
      <p:sp>
        <p:nvSpPr>
          <p:cNvPr id="4" name="Rectangle 3">
            <a:extLst>
              <a:ext uri="{FF2B5EF4-FFF2-40B4-BE49-F238E27FC236}">
                <a16:creationId xmlns:a16="http://schemas.microsoft.com/office/drawing/2014/main" id="{1CD826F1-1364-49BD-9FAE-3E1F427B1438}"/>
              </a:ext>
            </a:extLst>
          </p:cNvPr>
          <p:cNvSpPr/>
          <p:nvPr/>
        </p:nvSpPr>
        <p:spPr>
          <a:xfrm>
            <a:off x="2155825" y="2967335"/>
            <a:ext cx="7880350" cy="923330"/>
          </a:xfrm>
          <a:prstGeom prst="rect">
            <a:avLst/>
          </a:prstGeom>
        </p:spPr>
        <p:txBody>
          <a:bodyPr wrap="square">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Reposition the Goodnight Consulting brand – demonstrate to our client base that Goodnight Consulting’s capabilities have grown beyond the staffing studies we are known for.</a:t>
            </a:r>
          </a:p>
        </p:txBody>
      </p:sp>
      <p:pic>
        <p:nvPicPr>
          <p:cNvPr id="6" name="Picture 5">
            <a:extLst>
              <a:ext uri="{FF2B5EF4-FFF2-40B4-BE49-F238E27FC236}">
                <a16:creationId xmlns:a16="http://schemas.microsoft.com/office/drawing/2014/main" id="{1A8A6A28-8006-43EE-A806-9F4B3C6FE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Tree>
    <p:extLst>
      <p:ext uri="{BB962C8B-B14F-4D97-AF65-F5344CB8AC3E}">
        <p14:creationId xmlns:p14="http://schemas.microsoft.com/office/powerpoint/2010/main" val="202641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533849/1455365175/slide4.png"/>
          <p:cNvPicPr>
            <a:picLocks noChangeAspect="1"/>
          </p:cNvPicPr>
          <p:nvPr/>
        </p:nvPicPr>
        <p:blipFill>
          <a:blip r:embed="rId3" cstate="print"/>
          <a:stretch>
            <a:fillRect/>
          </a:stretch>
        </p:blipFill>
        <p:spPr>
          <a:xfrm>
            <a:off x="0" y="1674"/>
            <a:ext cx="12192000" cy="68546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54C6-8FF8-4C06-8B82-9F5C36BFF3F0}"/>
              </a:ext>
            </a:extLst>
          </p:cNvPr>
          <p:cNvSpPr>
            <a:spLocks noGrp="1"/>
          </p:cNvSpPr>
          <p:nvPr>
            <p:ph type="title"/>
          </p:nvPr>
        </p:nvSpPr>
        <p:spPr/>
        <p:txBody>
          <a:bodyPr/>
          <a:lstStyle/>
          <a:p>
            <a:r>
              <a:rPr lang="en-US" dirty="0">
                <a:latin typeface="Neutra Display" panose="02000000000000000000" pitchFamily="50" charset="0"/>
              </a:rPr>
              <a:t>OBJECTIVES</a:t>
            </a:r>
          </a:p>
        </p:txBody>
      </p:sp>
      <p:sp>
        <p:nvSpPr>
          <p:cNvPr id="4" name="Rectangle 3">
            <a:extLst>
              <a:ext uri="{FF2B5EF4-FFF2-40B4-BE49-F238E27FC236}">
                <a16:creationId xmlns:a16="http://schemas.microsoft.com/office/drawing/2014/main" id="{1CD826F1-1364-49BD-9FAE-3E1F427B1438}"/>
              </a:ext>
            </a:extLst>
          </p:cNvPr>
          <p:cNvSpPr/>
          <p:nvPr/>
        </p:nvSpPr>
        <p:spPr>
          <a:xfrm>
            <a:off x="2155825" y="2551837"/>
            <a:ext cx="7880350" cy="1754326"/>
          </a:xfrm>
          <a:prstGeom prst="rect">
            <a:avLst/>
          </a:prstGeom>
        </p:spPr>
        <p:txBody>
          <a:bodyPr wrap="square">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Target power industry decision-makers beyond CNOs, including middle managers and team leaders.</a:t>
            </a:r>
          </a:p>
          <a:p>
            <a:pPr algn="ctr"/>
            <a:endParaRPr lang="en-US" dirty="0">
              <a:latin typeface="Lato Medium" panose="020F0502020204030203" pitchFamily="34" charset="0"/>
              <a:ea typeface="Lato Medium" panose="020F0502020204030203" pitchFamily="34" charset="0"/>
              <a:cs typeface="Lato Medium" panose="020F0502020204030203" pitchFamily="34" charset="0"/>
            </a:endParaRPr>
          </a:p>
          <a:p>
            <a:pPr algn="ctr"/>
            <a:r>
              <a:rPr lang="en-US" dirty="0">
                <a:latin typeface="Lato Medium" panose="020F0502020204030203" pitchFamily="34" charset="0"/>
                <a:ea typeface="Lato Medium" panose="020F0502020204030203" pitchFamily="34" charset="0"/>
                <a:cs typeface="Lato Medium" panose="020F0502020204030203" pitchFamily="34" charset="0"/>
              </a:rPr>
              <a:t>Develop new business using a “people and projects” approach: placing our consultants with aforementioned decisionmakers in order to fill personnel gaps or provide critical solutions (projects).</a:t>
            </a:r>
          </a:p>
        </p:txBody>
      </p:sp>
      <p:pic>
        <p:nvPicPr>
          <p:cNvPr id="5" name="Picture 4">
            <a:extLst>
              <a:ext uri="{FF2B5EF4-FFF2-40B4-BE49-F238E27FC236}">
                <a16:creationId xmlns:a16="http://schemas.microsoft.com/office/drawing/2014/main" id="{B9D12E2D-6AE2-4490-BF0F-8B4EC0AC3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Tree>
    <p:extLst>
      <p:ext uri="{BB962C8B-B14F-4D97-AF65-F5344CB8AC3E}">
        <p14:creationId xmlns:p14="http://schemas.microsoft.com/office/powerpoint/2010/main" val="14974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54C6-8FF8-4C06-8B82-9F5C36BFF3F0}"/>
              </a:ext>
            </a:extLst>
          </p:cNvPr>
          <p:cNvSpPr>
            <a:spLocks noGrp="1"/>
          </p:cNvSpPr>
          <p:nvPr>
            <p:ph type="title"/>
          </p:nvPr>
        </p:nvSpPr>
        <p:spPr/>
        <p:txBody>
          <a:bodyPr/>
          <a:lstStyle/>
          <a:p>
            <a:r>
              <a:rPr lang="en-US" dirty="0">
                <a:latin typeface="Neutra Display" panose="02000000000000000000" pitchFamily="50" charset="0"/>
              </a:rPr>
              <a:t>NEW POSITIONING STATEMENT</a:t>
            </a:r>
          </a:p>
        </p:txBody>
      </p:sp>
      <p:sp>
        <p:nvSpPr>
          <p:cNvPr id="4" name="Rectangle 3">
            <a:extLst>
              <a:ext uri="{FF2B5EF4-FFF2-40B4-BE49-F238E27FC236}">
                <a16:creationId xmlns:a16="http://schemas.microsoft.com/office/drawing/2014/main" id="{1CD826F1-1364-49BD-9FAE-3E1F427B1438}"/>
              </a:ext>
            </a:extLst>
          </p:cNvPr>
          <p:cNvSpPr/>
          <p:nvPr/>
        </p:nvSpPr>
        <p:spPr>
          <a:xfrm>
            <a:off x="2386409" y="2757666"/>
            <a:ext cx="7419181" cy="1200329"/>
          </a:xfrm>
          <a:prstGeom prst="rect">
            <a:avLst/>
          </a:prstGeom>
        </p:spPr>
        <p:txBody>
          <a:bodyPr wrap="square">
            <a:spAutoFit/>
          </a:bodyPr>
          <a:lstStyle/>
          <a:p>
            <a:pPr algn="ctr"/>
            <a:r>
              <a:rPr lang="en-US" i="1" dirty="0">
                <a:latin typeface="Lato Medium" panose="020F0502020204030203" pitchFamily="34" charset="0"/>
                <a:ea typeface="Lato Medium" panose="020F0502020204030203" pitchFamily="34" charset="0"/>
                <a:cs typeface="Lato Medium" panose="020F0502020204030203" pitchFamily="34" charset="0"/>
              </a:rPr>
              <a:t>Goodnight Consulting arms electric utility leaders with the Skilled Experts they need to power improvement. Whatever is keeping you up at night, they’ll help you rest easy by bridging gaps in expertise and executing turnkey project solutions.</a:t>
            </a:r>
          </a:p>
        </p:txBody>
      </p:sp>
      <p:sp>
        <p:nvSpPr>
          <p:cNvPr id="5" name="Title 1">
            <a:extLst>
              <a:ext uri="{FF2B5EF4-FFF2-40B4-BE49-F238E27FC236}">
                <a16:creationId xmlns:a16="http://schemas.microsoft.com/office/drawing/2014/main" id="{E70D58F0-71DA-4348-B56B-13E262E35B6C}"/>
              </a:ext>
            </a:extLst>
          </p:cNvPr>
          <p:cNvSpPr txBox="1">
            <a:spLocks/>
          </p:cNvSpPr>
          <p:nvPr/>
        </p:nvSpPr>
        <p:spPr>
          <a:xfrm>
            <a:off x="1394222" y="2757666"/>
            <a:ext cx="1374775" cy="15970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0" dirty="0">
                <a:latin typeface="Times New Roman" panose="02020603050405020304" pitchFamily="18" charset="0"/>
                <a:cs typeface="Times New Roman" panose="02020603050405020304" pitchFamily="18" charset="0"/>
              </a:rPr>
              <a:t>“</a:t>
            </a:r>
          </a:p>
        </p:txBody>
      </p:sp>
      <p:sp>
        <p:nvSpPr>
          <p:cNvPr id="6" name="Title 1">
            <a:extLst>
              <a:ext uri="{FF2B5EF4-FFF2-40B4-BE49-F238E27FC236}">
                <a16:creationId xmlns:a16="http://schemas.microsoft.com/office/drawing/2014/main" id="{257EA3F8-5E14-40D4-8103-D5E5E6FE24D1}"/>
              </a:ext>
            </a:extLst>
          </p:cNvPr>
          <p:cNvSpPr txBox="1">
            <a:spLocks/>
          </p:cNvSpPr>
          <p:nvPr/>
        </p:nvSpPr>
        <p:spPr>
          <a:xfrm rot="10800000">
            <a:off x="9423002" y="1831974"/>
            <a:ext cx="1374775" cy="15970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31EC2FF7-05DC-4B91-A070-BFA87DEF1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Tree>
    <p:extLst>
      <p:ext uri="{BB962C8B-B14F-4D97-AF65-F5344CB8AC3E}">
        <p14:creationId xmlns:p14="http://schemas.microsoft.com/office/powerpoint/2010/main" val="307735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54C6-8FF8-4C06-8B82-9F5C36BFF3F0}"/>
              </a:ext>
            </a:extLst>
          </p:cNvPr>
          <p:cNvSpPr>
            <a:spLocks noGrp="1"/>
          </p:cNvSpPr>
          <p:nvPr>
            <p:ph type="title"/>
          </p:nvPr>
        </p:nvSpPr>
        <p:spPr/>
        <p:txBody>
          <a:bodyPr/>
          <a:lstStyle/>
          <a:p>
            <a:r>
              <a:rPr lang="en-US" dirty="0">
                <a:latin typeface="Neutra Display" panose="02000000000000000000" pitchFamily="50" charset="0"/>
              </a:rPr>
              <a:t>CORE STRATEGY</a:t>
            </a:r>
          </a:p>
        </p:txBody>
      </p:sp>
      <p:sp>
        <p:nvSpPr>
          <p:cNvPr id="4" name="Rectangle 3">
            <a:extLst>
              <a:ext uri="{FF2B5EF4-FFF2-40B4-BE49-F238E27FC236}">
                <a16:creationId xmlns:a16="http://schemas.microsoft.com/office/drawing/2014/main" id="{1CD826F1-1364-49BD-9FAE-3E1F427B1438}"/>
              </a:ext>
            </a:extLst>
          </p:cNvPr>
          <p:cNvSpPr/>
          <p:nvPr/>
        </p:nvSpPr>
        <p:spPr>
          <a:xfrm>
            <a:off x="2155825" y="2690336"/>
            <a:ext cx="7880350" cy="1477328"/>
          </a:xfrm>
          <a:prstGeom prst="rect">
            <a:avLst/>
          </a:prstGeom>
        </p:spPr>
        <p:txBody>
          <a:bodyPr wrap="square">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Divide the stable of consultants (“Skilled Experts”) into several archetypes (“Classes”) defined by skillset, industry experience, and consulting role. </a:t>
            </a:r>
          </a:p>
          <a:p>
            <a:pPr algn="ctr"/>
            <a:endParaRPr lang="en-US" dirty="0">
              <a:latin typeface="Lato Medium" panose="020F0502020204030203" pitchFamily="34" charset="0"/>
              <a:ea typeface="Lato Medium" panose="020F0502020204030203" pitchFamily="34" charset="0"/>
              <a:cs typeface="Lato Medium" panose="020F0502020204030203" pitchFamily="34" charset="0"/>
            </a:endParaRPr>
          </a:p>
          <a:p>
            <a:pPr algn="ctr"/>
            <a:r>
              <a:rPr lang="en-US" dirty="0">
                <a:latin typeface="Lato Medium" panose="020F0502020204030203" pitchFamily="34" charset="0"/>
                <a:ea typeface="Lato Medium" panose="020F0502020204030203" pitchFamily="34" charset="0"/>
                <a:cs typeface="Lato Medium" panose="020F0502020204030203" pitchFamily="34" charset="0"/>
              </a:rPr>
              <a:t>Each class of Skilled Expert should be unique, identifiable, and should visually communicate their defining characteristics.</a:t>
            </a:r>
          </a:p>
        </p:txBody>
      </p:sp>
      <p:pic>
        <p:nvPicPr>
          <p:cNvPr id="5" name="Picture 4">
            <a:extLst>
              <a:ext uri="{FF2B5EF4-FFF2-40B4-BE49-F238E27FC236}">
                <a16:creationId xmlns:a16="http://schemas.microsoft.com/office/drawing/2014/main" id="{A6B15F4D-0027-41E4-9C77-1D9FB6381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Tree>
    <p:extLst>
      <p:ext uri="{BB962C8B-B14F-4D97-AF65-F5344CB8AC3E}">
        <p14:creationId xmlns:p14="http://schemas.microsoft.com/office/powerpoint/2010/main" val="111759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3C3F8B3-E65B-41FC-9BB4-01D131CA8047}"/>
              </a:ext>
            </a:extLst>
          </p:cNvPr>
          <p:cNvGrpSpPr/>
          <p:nvPr/>
        </p:nvGrpSpPr>
        <p:grpSpPr>
          <a:xfrm>
            <a:off x="2540613" y="-761387"/>
            <a:ext cx="8380774" cy="8380774"/>
            <a:chOff x="3384217" y="-792938"/>
            <a:chExt cx="8380774" cy="8380774"/>
          </a:xfrm>
        </p:grpSpPr>
        <p:sp>
          <p:nvSpPr>
            <p:cNvPr id="6" name="Oval 5">
              <a:extLst>
                <a:ext uri="{FF2B5EF4-FFF2-40B4-BE49-F238E27FC236}">
                  <a16:creationId xmlns:a16="http://schemas.microsoft.com/office/drawing/2014/main" id="{000F6B56-D2B1-4F31-9281-AA8315EA6577}"/>
                </a:ext>
              </a:extLst>
            </p:cNvPr>
            <p:cNvSpPr/>
            <p:nvPr/>
          </p:nvSpPr>
          <p:spPr>
            <a:xfrm>
              <a:off x="3384217" y="-792938"/>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4B1D02AC-0069-486F-9280-87723D9F3CED}"/>
                </a:ext>
              </a:extLst>
            </p:cNvPr>
            <p:cNvGrpSpPr/>
            <p:nvPr/>
          </p:nvGrpSpPr>
          <p:grpSpPr>
            <a:xfrm>
              <a:off x="6020137" y="913141"/>
              <a:ext cx="3108934" cy="4968615"/>
              <a:chOff x="6020378" y="1581565"/>
              <a:chExt cx="2561403" cy="3944761"/>
            </a:xfrm>
          </p:grpSpPr>
          <p:pic>
            <p:nvPicPr>
              <p:cNvPr id="8" name="Picture 7">
                <a:extLst>
                  <a:ext uri="{FF2B5EF4-FFF2-40B4-BE49-F238E27FC236}">
                    <a16:creationId xmlns:a16="http://schemas.microsoft.com/office/drawing/2014/main" id="{33D93F62-23F3-41E3-B633-B7640D4B3F39}"/>
                  </a:ext>
                </a:extLst>
              </p:cNvPr>
              <p:cNvPicPr>
                <a:picLocks noChangeAspect="1"/>
              </p:cNvPicPr>
              <p:nvPr/>
            </p:nvPicPr>
            <p:blipFill rotWithShape="1">
              <a:blip r:embed="rId2">
                <a:extLst>
                  <a:ext uri="{28A0092B-C50C-407E-A947-70E740481C1C}">
                    <a14:useLocalDpi xmlns:a14="http://schemas.microsoft.com/office/drawing/2010/main" val="0"/>
                  </a:ext>
                </a:extLst>
              </a:blip>
              <a:srcRect l="29409" t="56737" r="55138" b="8491"/>
              <a:stretch/>
            </p:blipFill>
            <p:spPr>
              <a:xfrm>
                <a:off x="6020378" y="1581565"/>
                <a:ext cx="2561403" cy="3629874"/>
              </a:xfrm>
              <a:prstGeom prst="rect">
                <a:avLst/>
              </a:prstGeom>
            </p:spPr>
          </p:pic>
          <p:pic>
            <p:nvPicPr>
              <p:cNvPr id="9" name="Graphic 8" descr="Employee Badge">
                <a:extLst>
                  <a:ext uri="{FF2B5EF4-FFF2-40B4-BE49-F238E27FC236}">
                    <a16:creationId xmlns:a16="http://schemas.microsoft.com/office/drawing/2014/main" id="{44AB7833-5CA9-4B22-9219-CA1CA9BC43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963" y="4458795"/>
                <a:ext cx="1067531" cy="1067531"/>
              </a:xfrm>
              <a:prstGeom prst="rect">
                <a:avLst/>
              </a:prstGeom>
            </p:spPr>
          </p:pic>
        </p:grpSp>
        <p:pic>
          <p:nvPicPr>
            <p:cNvPr id="13" name="Picture 12">
              <a:extLst>
                <a:ext uri="{FF2B5EF4-FFF2-40B4-BE49-F238E27FC236}">
                  <a16:creationId xmlns:a16="http://schemas.microsoft.com/office/drawing/2014/main" id="{00DEFDB2-B0BC-472C-B837-3841BA1611CF}"/>
                </a:ext>
              </a:extLst>
            </p:cNvPr>
            <p:cNvPicPr>
              <a:picLocks noChangeAspect="1"/>
            </p:cNvPicPr>
            <p:nvPr/>
          </p:nvPicPr>
          <p:blipFill rotWithShape="1">
            <a:blip r:embed="rId5">
              <a:extLst>
                <a:ext uri="{28A0092B-C50C-407E-A947-70E740481C1C}">
                  <a14:useLocalDpi xmlns:a14="http://schemas.microsoft.com/office/drawing/2010/main" val="0"/>
                </a:ext>
              </a:extLst>
            </a:blip>
            <a:srcRect l="74370" t="7532" r="3463" b="52037"/>
            <a:stretch/>
          </p:blipFill>
          <p:spPr>
            <a:xfrm>
              <a:off x="8190796" y="3455876"/>
              <a:ext cx="2171700" cy="2772774"/>
            </a:xfrm>
            <a:prstGeom prst="rect">
              <a:avLst/>
            </a:prstGeom>
          </p:spPr>
        </p:pic>
        <p:sp>
          <p:nvSpPr>
            <p:cNvPr id="14" name="Isosceles Triangle 28">
              <a:extLst>
                <a:ext uri="{FF2B5EF4-FFF2-40B4-BE49-F238E27FC236}">
                  <a16:creationId xmlns:a16="http://schemas.microsoft.com/office/drawing/2014/main" id="{905859D8-9313-4460-8D4D-023154914315}"/>
                </a:ext>
              </a:extLst>
            </p:cNvPr>
            <p:cNvSpPr/>
            <p:nvPr/>
          </p:nvSpPr>
          <p:spPr>
            <a:xfrm rot="10800000">
              <a:off x="6755536" y="2987258"/>
              <a:ext cx="233287" cy="456101"/>
            </a:xfrm>
            <a:custGeom>
              <a:avLst/>
              <a:gdLst>
                <a:gd name="connsiteX0" fmla="*/ 0 w 190500"/>
                <a:gd name="connsiteY0" fmla="*/ 381000 h 381000"/>
                <a:gd name="connsiteX1" fmla="*/ 95250 w 190500"/>
                <a:gd name="connsiteY1" fmla="*/ 0 h 381000"/>
                <a:gd name="connsiteX2" fmla="*/ 190500 w 190500"/>
                <a:gd name="connsiteY2" fmla="*/ 381000 h 381000"/>
                <a:gd name="connsiteX3" fmla="*/ 0 w 190500"/>
                <a:gd name="connsiteY3"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4374 w 194874"/>
                <a:gd name="connsiteY0" fmla="*/ 381000 h 381000"/>
                <a:gd name="connsiteX1" fmla="*/ 76341 w 194874"/>
                <a:gd name="connsiteY1" fmla="*/ 334433 h 381000"/>
                <a:gd name="connsiteX2" fmla="*/ 89041 w 194874"/>
                <a:gd name="connsiteY2" fmla="*/ 228600 h 381000"/>
                <a:gd name="connsiteX3" fmla="*/ 99624 w 194874"/>
                <a:gd name="connsiteY3" fmla="*/ 0 h 381000"/>
                <a:gd name="connsiteX4" fmla="*/ 194874 w 194874"/>
                <a:gd name="connsiteY4" fmla="*/ 381000 h 381000"/>
                <a:gd name="connsiteX5" fmla="*/ 4374 w 194874"/>
                <a:gd name="connsiteY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74" h="381000">
                  <a:moveTo>
                    <a:pt x="4374" y="381000"/>
                  </a:moveTo>
                  <a:cubicBezTo>
                    <a:pt x="-19615" y="371122"/>
                    <a:pt x="62230" y="359833"/>
                    <a:pt x="76341" y="334433"/>
                  </a:cubicBezTo>
                  <a:cubicBezTo>
                    <a:pt x="90452" y="309033"/>
                    <a:pt x="80927" y="282222"/>
                    <a:pt x="89041" y="228600"/>
                  </a:cubicBezTo>
                  <a:lnTo>
                    <a:pt x="99624" y="0"/>
                  </a:lnTo>
                  <a:lnTo>
                    <a:pt x="194874" y="381000"/>
                  </a:lnTo>
                  <a:lnTo>
                    <a:pt x="4374" y="381000"/>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28">
              <a:extLst>
                <a:ext uri="{FF2B5EF4-FFF2-40B4-BE49-F238E27FC236}">
                  <a16:creationId xmlns:a16="http://schemas.microsoft.com/office/drawing/2014/main" id="{6575903B-665C-4FCF-B055-6A2332E1E3B4}"/>
                </a:ext>
              </a:extLst>
            </p:cNvPr>
            <p:cNvSpPr/>
            <p:nvPr/>
          </p:nvSpPr>
          <p:spPr>
            <a:xfrm>
              <a:off x="6649283" y="2428859"/>
              <a:ext cx="233287" cy="456101"/>
            </a:xfrm>
            <a:custGeom>
              <a:avLst/>
              <a:gdLst>
                <a:gd name="connsiteX0" fmla="*/ 0 w 190500"/>
                <a:gd name="connsiteY0" fmla="*/ 381000 h 381000"/>
                <a:gd name="connsiteX1" fmla="*/ 95250 w 190500"/>
                <a:gd name="connsiteY1" fmla="*/ 0 h 381000"/>
                <a:gd name="connsiteX2" fmla="*/ 190500 w 190500"/>
                <a:gd name="connsiteY2" fmla="*/ 381000 h 381000"/>
                <a:gd name="connsiteX3" fmla="*/ 0 w 190500"/>
                <a:gd name="connsiteY3"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4374 w 194874"/>
                <a:gd name="connsiteY0" fmla="*/ 381000 h 381000"/>
                <a:gd name="connsiteX1" fmla="*/ 76341 w 194874"/>
                <a:gd name="connsiteY1" fmla="*/ 334433 h 381000"/>
                <a:gd name="connsiteX2" fmla="*/ 89041 w 194874"/>
                <a:gd name="connsiteY2" fmla="*/ 228600 h 381000"/>
                <a:gd name="connsiteX3" fmla="*/ 99624 w 194874"/>
                <a:gd name="connsiteY3" fmla="*/ 0 h 381000"/>
                <a:gd name="connsiteX4" fmla="*/ 194874 w 194874"/>
                <a:gd name="connsiteY4" fmla="*/ 381000 h 381000"/>
                <a:gd name="connsiteX5" fmla="*/ 4374 w 194874"/>
                <a:gd name="connsiteY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74" h="381000">
                  <a:moveTo>
                    <a:pt x="4374" y="381000"/>
                  </a:moveTo>
                  <a:cubicBezTo>
                    <a:pt x="-19615" y="371122"/>
                    <a:pt x="62230" y="359833"/>
                    <a:pt x="76341" y="334433"/>
                  </a:cubicBezTo>
                  <a:cubicBezTo>
                    <a:pt x="90452" y="309033"/>
                    <a:pt x="80927" y="282222"/>
                    <a:pt x="89041" y="228600"/>
                  </a:cubicBezTo>
                  <a:lnTo>
                    <a:pt x="99624" y="0"/>
                  </a:lnTo>
                  <a:lnTo>
                    <a:pt x="194874" y="381000"/>
                  </a:lnTo>
                  <a:lnTo>
                    <a:pt x="4374" y="381000"/>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74B9CF-8B74-4D74-B6B8-1E1E37C6524E}"/>
                </a:ext>
              </a:extLst>
            </p:cNvPr>
            <p:cNvPicPr>
              <a:picLocks noChangeAspect="1"/>
            </p:cNvPicPr>
            <p:nvPr/>
          </p:nvPicPr>
          <p:blipFill rotWithShape="1">
            <a:blip r:embed="rId6">
              <a:extLst>
                <a:ext uri="{28A0092B-C50C-407E-A947-70E740481C1C}">
                  <a14:useLocalDpi xmlns:a14="http://schemas.microsoft.com/office/drawing/2010/main" val="0"/>
                </a:ext>
              </a:extLst>
            </a:blip>
            <a:srcRect l="66527" t="23195" r="27505" b="24722"/>
            <a:stretch/>
          </p:blipFill>
          <p:spPr>
            <a:xfrm>
              <a:off x="5217818" y="576960"/>
              <a:ext cx="1083835" cy="5242611"/>
            </a:xfrm>
            <a:prstGeom prst="rect">
              <a:avLst/>
            </a:prstGeom>
          </p:spPr>
        </p:pic>
        <p:pic>
          <p:nvPicPr>
            <p:cNvPr id="18" name="Picture 17">
              <a:extLst>
                <a:ext uri="{FF2B5EF4-FFF2-40B4-BE49-F238E27FC236}">
                  <a16:creationId xmlns:a16="http://schemas.microsoft.com/office/drawing/2014/main" id="{40093802-2452-4377-B1D3-86A44E88E3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636" y="3790915"/>
              <a:ext cx="1577029" cy="1632457"/>
            </a:xfrm>
            <a:prstGeom prst="rect">
              <a:avLst/>
            </a:prstGeom>
          </p:spPr>
        </p:pic>
      </p:grpSp>
      <p:sp>
        <p:nvSpPr>
          <p:cNvPr id="5" name="Title 1">
            <a:extLst>
              <a:ext uri="{FF2B5EF4-FFF2-40B4-BE49-F238E27FC236}">
                <a16:creationId xmlns:a16="http://schemas.microsoft.com/office/drawing/2014/main" id="{79BF5365-A1E4-468B-9CAF-803B5D59F25C}"/>
              </a:ext>
            </a:extLst>
          </p:cNvPr>
          <p:cNvSpPr txBox="1">
            <a:spLocks/>
          </p:cNvSpPr>
          <p:nvPr/>
        </p:nvSpPr>
        <p:spPr>
          <a:xfrm>
            <a:off x="6338892" y="-233615"/>
            <a:ext cx="577349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Creative Direction</a:t>
            </a:r>
          </a:p>
        </p:txBody>
      </p:sp>
      <p:sp>
        <p:nvSpPr>
          <p:cNvPr id="24" name="TextBox 23">
            <a:extLst>
              <a:ext uri="{FF2B5EF4-FFF2-40B4-BE49-F238E27FC236}">
                <a16:creationId xmlns:a16="http://schemas.microsoft.com/office/drawing/2014/main" id="{B2D8242D-0949-4B79-A033-64BE925F4B47}"/>
              </a:ext>
            </a:extLst>
          </p:cNvPr>
          <p:cNvSpPr txBox="1"/>
          <p:nvPr/>
        </p:nvSpPr>
        <p:spPr>
          <a:xfrm>
            <a:off x="371379" y="608511"/>
            <a:ext cx="3040242" cy="4708981"/>
          </a:xfrm>
          <a:prstGeom prst="rect">
            <a:avLst/>
          </a:prstGeom>
          <a:noFill/>
        </p:spPr>
        <p:txBody>
          <a:bodyPr wrap="square" rtlCol="0">
            <a:spAutoFit/>
          </a:bodyPr>
          <a:lstStyle/>
          <a:p>
            <a:r>
              <a:rPr lang="en-US" sz="2000" dirty="0">
                <a:latin typeface="Lato Medium" panose="020F0502020204030203" pitchFamily="34" charset="0"/>
                <a:ea typeface="Lato Medium" panose="020F0502020204030203" pitchFamily="34" charset="0"/>
                <a:cs typeface="Lato Medium" panose="020F0502020204030203" pitchFamily="34" charset="0"/>
              </a:rPr>
              <a:t>Each class will be represented by a caricature of a different knight. Opportunities for wordplay with company name. </a:t>
            </a:r>
          </a:p>
          <a:p>
            <a:endParaRPr lang="en-US" sz="2000" dirty="0">
              <a:latin typeface="Lato Medium" panose="020F0502020204030203" pitchFamily="34" charset="0"/>
              <a:ea typeface="Lato Medium" panose="020F0502020204030203" pitchFamily="34" charset="0"/>
              <a:cs typeface="Lato Medium" panose="020F0502020204030203" pitchFamily="34" charset="0"/>
            </a:endParaRPr>
          </a:p>
          <a:p>
            <a:r>
              <a:rPr lang="en-US" sz="2000" dirty="0">
                <a:latin typeface="Lato Medium" panose="020F0502020204030203" pitchFamily="34" charset="0"/>
                <a:ea typeface="Lato Medium" panose="020F0502020204030203" pitchFamily="34" charset="0"/>
                <a:cs typeface="Lato Medium" panose="020F0502020204030203" pitchFamily="34" charset="0"/>
              </a:rPr>
              <a:t>Knight imagery evokes:</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Loyalty</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Trust</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Service</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Guardianship</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Professionalism</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Skill</a:t>
            </a:r>
          </a:p>
          <a:p>
            <a:pPr marL="285750" indent="-285750">
              <a:buFont typeface="Arial" panose="020B0604020202020204" pitchFamily="34" charset="0"/>
              <a:buChar char="•"/>
            </a:pPr>
            <a:r>
              <a:rPr lang="en-US" sz="2000" dirty="0">
                <a:latin typeface="Lato Medium" panose="020F0502020204030203" pitchFamily="34" charset="0"/>
                <a:ea typeface="Lato Medium" panose="020F0502020204030203" pitchFamily="34" charset="0"/>
                <a:cs typeface="Lato Medium" panose="020F0502020204030203" pitchFamily="34" charset="0"/>
              </a:rPr>
              <a:t>Dauntlessness</a:t>
            </a:r>
          </a:p>
        </p:txBody>
      </p:sp>
      <p:pic>
        <p:nvPicPr>
          <p:cNvPr id="22" name="Picture 21">
            <a:extLst>
              <a:ext uri="{FF2B5EF4-FFF2-40B4-BE49-F238E27FC236}">
                <a16:creationId xmlns:a16="http://schemas.microsoft.com/office/drawing/2014/main" id="{5017982C-7DF3-49FF-BDB4-2792DEBCE7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sp>
        <p:nvSpPr>
          <p:cNvPr id="2" name="Rectangle 1">
            <a:extLst>
              <a:ext uri="{FF2B5EF4-FFF2-40B4-BE49-F238E27FC236}">
                <a16:creationId xmlns:a16="http://schemas.microsoft.com/office/drawing/2014/main" id="{F47E391A-54DD-43C6-B207-638A599F1235}"/>
              </a:ext>
            </a:extLst>
          </p:cNvPr>
          <p:cNvSpPr/>
          <p:nvPr/>
        </p:nvSpPr>
        <p:spPr>
          <a:xfrm>
            <a:off x="3657600" y="5823434"/>
            <a:ext cx="4397885" cy="646331"/>
          </a:xfrm>
          <a:prstGeom prst="rect">
            <a:avLst/>
          </a:prstGeom>
        </p:spPr>
        <p:txBody>
          <a:bodyPr wrap="square">
            <a:spAutoFit/>
          </a:bodyPr>
          <a:lstStyle/>
          <a:p>
            <a:pPr algn="r"/>
            <a:r>
              <a:rPr lang="en-US" i="1" dirty="0">
                <a:latin typeface="Lato Medium" panose="020F0502020204030203" pitchFamily="34" charset="0"/>
                <a:ea typeface="Lato Medium" panose="020F0502020204030203" pitchFamily="34" charset="0"/>
                <a:cs typeface="Lato Medium" panose="020F0502020204030203" pitchFamily="34" charset="0"/>
              </a:rPr>
              <a:t>Tag is reminiscent of power plant ID, implies industry qualifications or credentials. </a:t>
            </a:r>
          </a:p>
        </p:txBody>
      </p:sp>
      <p:sp>
        <p:nvSpPr>
          <p:cNvPr id="3" name="Rectangle 2">
            <a:extLst>
              <a:ext uri="{FF2B5EF4-FFF2-40B4-BE49-F238E27FC236}">
                <a16:creationId xmlns:a16="http://schemas.microsoft.com/office/drawing/2014/main" id="{D3E6AE06-8559-4334-BEF5-D944E76EC8A2}"/>
              </a:ext>
            </a:extLst>
          </p:cNvPr>
          <p:cNvSpPr/>
          <p:nvPr/>
        </p:nvSpPr>
        <p:spPr>
          <a:xfrm>
            <a:off x="8234666" y="2654911"/>
            <a:ext cx="3140603" cy="923330"/>
          </a:xfrm>
          <a:prstGeom prst="rect">
            <a:avLst/>
          </a:prstGeom>
        </p:spPr>
        <p:txBody>
          <a:bodyPr wrap="square">
            <a:spAutoFit/>
          </a:bodyPr>
          <a:lstStyle/>
          <a:p>
            <a:r>
              <a:rPr lang="en-US" i="1" dirty="0">
                <a:latin typeface="Lato Medium" panose="020F0502020204030203" pitchFamily="34" charset="0"/>
                <a:ea typeface="Lato Medium" panose="020F0502020204030203" pitchFamily="34" charset="0"/>
                <a:cs typeface="Lato Medium" panose="020F0502020204030203" pitchFamily="34" charset="0"/>
              </a:rPr>
              <a:t>Colors, shield icon, and weapons correspond with role and personality of each class. </a:t>
            </a:r>
            <a:endParaRPr lang="en-US" i="1" dirty="0"/>
          </a:p>
        </p:txBody>
      </p:sp>
      <p:sp>
        <p:nvSpPr>
          <p:cNvPr id="25" name="Rectangle 24">
            <a:extLst>
              <a:ext uri="{FF2B5EF4-FFF2-40B4-BE49-F238E27FC236}">
                <a16:creationId xmlns:a16="http://schemas.microsoft.com/office/drawing/2014/main" id="{BA280D65-F556-4379-B03E-D3EC2D339737}"/>
              </a:ext>
            </a:extLst>
          </p:cNvPr>
          <p:cNvSpPr/>
          <p:nvPr/>
        </p:nvSpPr>
        <p:spPr>
          <a:xfrm rot="5400000">
            <a:off x="2360061" y="2302866"/>
            <a:ext cx="4210211" cy="646331"/>
          </a:xfrm>
          <a:prstGeom prst="rect">
            <a:avLst/>
          </a:prstGeom>
        </p:spPr>
        <p:txBody>
          <a:bodyPr wrap="square">
            <a:spAutoFit/>
          </a:bodyPr>
          <a:lstStyle/>
          <a:p>
            <a:pPr algn="r"/>
            <a:r>
              <a:rPr lang="en-US" i="1" dirty="0">
                <a:latin typeface="Lato Medium" panose="020F0502020204030203" pitchFamily="34" charset="0"/>
                <a:ea typeface="Lato Medium" panose="020F0502020204030203" pitchFamily="34" charset="0"/>
                <a:cs typeface="Lato Medium" panose="020F0502020204030203" pitchFamily="34" charset="0"/>
              </a:rPr>
              <a:t>Scars create distinction between classes; suggests experience, adds to character </a:t>
            </a:r>
          </a:p>
        </p:txBody>
      </p:sp>
    </p:spTree>
    <p:extLst>
      <p:ext uri="{BB962C8B-B14F-4D97-AF65-F5344CB8AC3E}">
        <p14:creationId xmlns:p14="http://schemas.microsoft.com/office/powerpoint/2010/main" val="351313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3C3F8B3-E65B-41FC-9BB4-01D131CA8047}"/>
              </a:ext>
            </a:extLst>
          </p:cNvPr>
          <p:cNvGrpSpPr/>
          <p:nvPr/>
        </p:nvGrpSpPr>
        <p:grpSpPr>
          <a:xfrm>
            <a:off x="3612817" y="-881838"/>
            <a:ext cx="8380774" cy="8380774"/>
            <a:chOff x="3384217" y="-792938"/>
            <a:chExt cx="8380774" cy="8380774"/>
          </a:xfrm>
        </p:grpSpPr>
        <p:sp>
          <p:nvSpPr>
            <p:cNvPr id="6" name="Oval 5">
              <a:extLst>
                <a:ext uri="{FF2B5EF4-FFF2-40B4-BE49-F238E27FC236}">
                  <a16:creationId xmlns:a16="http://schemas.microsoft.com/office/drawing/2014/main" id="{000F6B56-D2B1-4F31-9281-AA8315EA6577}"/>
                </a:ext>
              </a:extLst>
            </p:cNvPr>
            <p:cNvSpPr/>
            <p:nvPr/>
          </p:nvSpPr>
          <p:spPr>
            <a:xfrm>
              <a:off x="3384217" y="-792938"/>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4B1D02AC-0069-486F-9280-87723D9F3CED}"/>
                </a:ext>
              </a:extLst>
            </p:cNvPr>
            <p:cNvGrpSpPr/>
            <p:nvPr/>
          </p:nvGrpSpPr>
          <p:grpSpPr>
            <a:xfrm>
              <a:off x="6020137" y="913141"/>
              <a:ext cx="3108934" cy="4968615"/>
              <a:chOff x="6020378" y="1581565"/>
              <a:chExt cx="2561403" cy="3944761"/>
            </a:xfrm>
          </p:grpSpPr>
          <p:pic>
            <p:nvPicPr>
              <p:cNvPr id="8" name="Picture 7">
                <a:extLst>
                  <a:ext uri="{FF2B5EF4-FFF2-40B4-BE49-F238E27FC236}">
                    <a16:creationId xmlns:a16="http://schemas.microsoft.com/office/drawing/2014/main" id="{33D93F62-23F3-41E3-B633-B7640D4B3F39}"/>
                  </a:ext>
                </a:extLst>
              </p:cNvPr>
              <p:cNvPicPr>
                <a:picLocks noChangeAspect="1"/>
              </p:cNvPicPr>
              <p:nvPr/>
            </p:nvPicPr>
            <p:blipFill rotWithShape="1">
              <a:blip r:embed="rId2">
                <a:extLst>
                  <a:ext uri="{28A0092B-C50C-407E-A947-70E740481C1C}">
                    <a14:useLocalDpi xmlns:a14="http://schemas.microsoft.com/office/drawing/2010/main" val="0"/>
                  </a:ext>
                </a:extLst>
              </a:blip>
              <a:srcRect l="29409" t="56737" r="55138" b="8491"/>
              <a:stretch/>
            </p:blipFill>
            <p:spPr>
              <a:xfrm>
                <a:off x="6020378" y="1581565"/>
                <a:ext cx="2561403" cy="3629874"/>
              </a:xfrm>
              <a:prstGeom prst="rect">
                <a:avLst/>
              </a:prstGeom>
            </p:spPr>
          </p:pic>
          <p:pic>
            <p:nvPicPr>
              <p:cNvPr id="9" name="Graphic 8" descr="Employee Badge">
                <a:extLst>
                  <a:ext uri="{FF2B5EF4-FFF2-40B4-BE49-F238E27FC236}">
                    <a16:creationId xmlns:a16="http://schemas.microsoft.com/office/drawing/2014/main" id="{44AB7833-5CA9-4B22-9219-CA1CA9BC43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963" y="4458795"/>
                <a:ext cx="1067531" cy="1067531"/>
              </a:xfrm>
              <a:prstGeom prst="rect">
                <a:avLst/>
              </a:prstGeom>
            </p:spPr>
          </p:pic>
        </p:grpSp>
        <p:pic>
          <p:nvPicPr>
            <p:cNvPr id="13" name="Picture 12">
              <a:extLst>
                <a:ext uri="{FF2B5EF4-FFF2-40B4-BE49-F238E27FC236}">
                  <a16:creationId xmlns:a16="http://schemas.microsoft.com/office/drawing/2014/main" id="{00DEFDB2-B0BC-472C-B837-3841BA1611CF}"/>
                </a:ext>
              </a:extLst>
            </p:cNvPr>
            <p:cNvPicPr>
              <a:picLocks noChangeAspect="1"/>
            </p:cNvPicPr>
            <p:nvPr/>
          </p:nvPicPr>
          <p:blipFill rotWithShape="1">
            <a:blip r:embed="rId5">
              <a:extLst>
                <a:ext uri="{28A0092B-C50C-407E-A947-70E740481C1C}">
                  <a14:useLocalDpi xmlns:a14="http://schemas.microsoft.com/office/drawing/2010/main" val="0"/>
                </a:ext>
              </a:extLst>
            </a:blip>
            <a:srcRect l="74370" t="7532" r="3463" b="52037"/>
            <a:stretch/>
          </p:blipFill>
          <p:spPr>
            <a:xfrm>
              <a:off x="8190796" y="3455876"/>
              <a:ext cx="2171700" cy="2772774"/>
            </a:xfrm>
            <a:prstGeom prst="rect">
              <a:avLst/>
            </a:prstGeom>
          </p:spPr>
        </p:pic>
        <p:sp>
          <p:nvSpPr>
            <p:cNvPr id="14" name="Isosceles Triangle 28">
              <a:extLst>
                <a:ext uri="{FF2B5EF4-FFF2-40B4-BE49-F238E27FC236}">
                  <a16:creationId xmlns:a16="http://schemas.microsoft.com/office/drawing/2014/main" id="{905859D8-9313-4460-8D4D-023154914315}"/>
                </a:ext>
              </a:extLst>
            </p:cNvPr>
            <p:cNvSpPr/>
            <p:nvPr/>
          </p:nvSpPr>
          <p:spPr>
            <a:xfrm rot="10800000">
              <a:off x="6755536" y="2987258"/>
              <a:ext cx="233287" cy="456101"/>
            </a:xfrm>
            <a:custGeom>
              <a:avLst/>
              <a:gdLst>
                <a:gd name="connsiteX0" fmla="*/ 0 w 190500"/>
                <a:gd name="connsiteY0" fmla="*/ 381000 h 381000"/>
                <a:gd name="connsiteX1" fmla="*/ 95250 w 190500"/>
                <a:gd name="connsiteY1" fmla="*/ 0 h 381000"/>
                <a:gd name="connsiteX2" fmla="*/ 190500 w 190500"/>
                <a:gd name="connsiteY2" fmla="*/ 381000 h 381000"/>
                <a:gd name="connsiteX3" fmla="*/ 0 w 190500"/>
                <a:gd name="connsiteY3"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4374 w 194874"/>
                <a:gd name="connsiteY0" fmla="*/ 381000 h 381000"/>
                <a:gd name="connsiteX1" fmla="*/ 76341 w 194874"/>
                <a:gd name="connsiteY1" fmla="*/ 334433 h 381000"/>
                <a:gd name="connsiteX2" fmla="*/ 89041 w 194874"/>
                <a:gd name="connsiteY2" fmla="*/ 228600 h 381000"/>
                <a:gd name="connsiteX3" fmla="*/ 99624 w 194874"/>
                <a:gd name="connsiteY3" fmla="*/ 0 h 381000"/>
                <a:gd name="connsiteX4" fmla="*/ 194874 w 194874"/>
                <a:gd name="connsiteY4" fmla="*/ 381000 h 381000"/>
                <a:gd name="connsiteX5" fmla="*/ 4374 w 194874"/>
                <a:gd name="connsiteY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74" h="381000">
                  <a:moveTo>
                    <a:pt x="4374" y="381000"/>
                  </a:moveTo>
                  <a:cubicBezTo>
                    <a:pt x="-19615" y="371122"/>
                    <a:pt x="62230" y="359833"/>
                    <a:pt x="76341" y="334433"/>
                  </a:cubicBezTo>
                  <a:cubicBezTo>
                    <a:pt x="90452" y="309033"/>
                    <a:pt x="80927" y="282222"/>
                    <a:pt x="89041" y="228600"/>
                  </a:cubicBezTo>
                  <a:lnTo>
                    <a:pt x="99624" y="0"/>
                  </a:lnTo>
                  <a:lnTo>
                    <a:pt x="194874" y="381000"/>
                  </a:lnTo>
                  <a:lnTo>
                    <a:pt x="4374" y="381000"/>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28">
              <a:extLst>
                <a:ext uri="{FF2B5EF4-FFF2-40B4-BE49-F238E27FC236}">
                  <a16:creationId xmlns:a16="http://schemas.microsoft.com/office/drawing/2014/main" id="{6575903B-665C-4FCF-B055-6A2332E1E3B4}"/>
                </a:ext>
              </a:extLst>
            </p:cNvPr>
            <p:cNvSpPr/>
            <p:nvPr/>
          </p:nvSpPr>
          <p:spPr>
            <a:xfrm>
              <a:off x="6649283" y="2428859"/>
              <a:ext cx="233287" cy="456101"/>
            </a:xfrm>
            <a:custGeom>
              <a:avLst/>
              <a:gdLst>
                <a:gd name="connsiteX0" fmla="*/ 0 w 190500"/>
                <a:gd name="connsiteY0" fmla="*/ 381000 h 381000"/>
                <a:gd name="connsiteX1" fmla="*/ 95250 w 190500"/>
                <a:gd name="connsiteY1" fmla="*/ 0 h 381000"/>
                <a:gd name="connsiteX2" fmla="*/ 190500 w 190500"/>
                <a:gd name="connsiteY2" fmla="*/ 381000 h 381000"/>
                <a:gd name="connsiteX3" fmla="*/ 0 w 190500"/>
                <a:gd name="connsiteY3"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0 w 190500"/>
                <a:gd name="connsiteY0" fmla="*/ 381000 h 381000"/>
                <a:gd name="connsiteX1" fmla="*/ 84667 w 190500"/>
                <a:gd name="connsiteY1" fmla="*/ 228600 h 381000"/>
                <a:gd name="connsiteX2" fmla="*/ 95250 w 190500"/>
                <a:gd name="connsiteY2" fmla="*/ 0 h 381000"/>
                <a:gd name="connsiteX3" fmla="*/ 190500 w 190500"/>
                <a:gd name="connsiteY3" fmla="*/ 381000 h 381000"/>
                <a:gd name="connsiteX4" fmla="*/ 0 w 190500"/>
                <a:gd name="connsiteY4" fmla="*/ 381000 h 381000"/>
                <a:gd name="connsiteX0" fmla="*/ 4374 w 194874"/>
                <a:gd name="connsiteY0" fmla="*/ 381000 h 381000"/>
                <a:gd name="connsiteX1" fmla="*/ 76341 w 194874"/>
                <a:gd name="connsiteY1" fmla="*/ 334433 h 381000"/>
                <a:gd name="connsiteX2" fmla="*/ 89041 w 194874"/>
                <a:gd name="connsiteY2" fmla="*/ 228600 h 381000"/>
                <a:gd name="connsiteX3" fmla="*/ 99624 w 194874"/>
                <a:gd name="connsiteY3" fmla="*/ 0 h 381000"/>
                <a:gd name="connsiteX4" fmla="*/ 194874 w 194874"/>
                <a:gd name="connsiteY4" fmla="*/ 381000 h 381000"/>
                <a:gd name="connsiteX5" fmla="*/ 4374 w 194874"/>
                <a:gd name="connsiteY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74" h="381000">
                  <a:moveTo>
                    <a:pt x="4374" y="381000"/>
                  </a:moveTo>
                  <a:cubicBezTo>
                    <a:pt x="-19615" y="371122"/>
                    <a:pt x="62230" y="359833"/>
                    <a:pt x="76341" y="334433"/>
                  </a:cubicBezTo>
                  <a:cubicBezTo>
                    <a:pt x="90452" y="309033"/>
                    <a:pt x="80927" y="282222"/>
                    <a:pt x="89041" y="228600"/>
                  </a:cubicBezTo>
                  <a:lnTo>
                    <a:pt x="99624" y="0"/>
                  </a:lnTo>
                  <a:lnTo>
                    <a:pt x="194874" y="381000"/>
                  </a:lnTo>
                  <a:lnTo>
                    <a:pt x="4374" y="381000"/>
                  </a:lnTo>
                  <a:close/>
                </a:path>
              </a:pathLst>
            </a:custGeom>
            <a:solidFill>
              <a:srgbClr val="293139"/>
            </a:solidFill>
            <a:ln>
              <a:solidFill>
                <a:srgbClr val="293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674B9CF-8B74-4D74-B6B8-1E1E37C6524E}"/>
                </a:ext>
              </a:extLst>
            </p:cNvPr>
            <p:cNvPicPr>
              <a:picLocks noChangeAspect="1"/>
            </p:cNvPicPr>
            <p:nvPr/>
          </p:nvPicPr>
          <p:blipFill rotWithShape="1">
            <a:blip r:embed="rId6">
              <a:extLst>
                <a:ext uri="{28A0092B-C50C-407E-A947-70E740481C1C}">
                  <a14:useLocalDpi xmlns:a14="http://schemas.microsoft.com/office/drawing/2010/main" val="0"/>
                </a:ext>
              </a:extLst>
            </a:blip>
            <a:srcRect l="66527" t="23195" r="27505" b="24722"/>
            <a:stretch/>
          </p:blipFill>
          <p:spPr>
            <a:xfrm>
              <a:off x="5217818" y="576960"/>
              <a:ext cx="1083835" cy="5242611"/>
            </a:xfrm>
            <a:prstGeom prst="rect">
              <a:avLst/>
            </a:prstGeom>
          </p:spPr>
        </p:pic>
        <p:pic>
          <p:nvPicPr>
            <p:cNvPr id="18" name="Picture 17">
              <a:extLst>
                <a:ext uri="{FF2B5EF4-FFF2-40B4-BE49-F238E27FC236}">
                  <a16:creationId xmlns:a16="http://schemas.microsoft.com/office/drawing/2014/main" id="{40093802-2452-4377-B1D3-86A44E88E3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636" y="3790915"/>
              <a:ext cx="1577029" cy="1632457"/>
            </a:xfrm>
            <a:prstGeom prst="rect">
              <a:avLst/>
            </a:prstGeom>
          </p:spPr>
        </p:pic>
      </p:grpSp>
      <p:sp>
        <p:nvSpPr>
          <p:cNvPr id="5" name="Title 1">
            <a:extLst>
              <a:ext uri="{FF2B5EF4-FFF2-40B4-BE49-F238E27FC236}">
                <a16:creationId xmlns:a16="http://schemas.microsoft.com/office/drawing/2014/main" id="{79BF5365-A1E4-468B-9CAF-803B5D59F25C}"/>
              </a:ext>
            </a:extLst>
          </p:cNvPr>
          <p:cNvSpPr txBox="1">
            <a:spLocks/>
          </p:cNvSpPr>
          <p:nvPr/>
        </p:nvSpPr>
        <p:spPr>
          <a:xfrm>
            <a:off x="480465" y="0"/>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Skilled Experts</a:t>
            </a:r>
          </a:p>
        </p:txBody>
      </p:sp>
      <p:sp>
        <p:nvSpPr>
          <p:cNvPr id="17" name="TextBox 16">
            <a:extLst>
              <a:ext uri="{FF2B5EF4-FFF2-40B4-BE49-F238E27FC236}">
                <a16:creationId xmlns:a16="http://schemas.microsoft.com/office/drawing/2014/main" id="{222A90C0-EBB1-41B3-A4B1-AF0B7773567C}"/>
              </a:ext>
            </a:extLst>
          </p:cNvPr>
          <p:cNvSpPr txBox="1"/>
          <p:nvPr/>
        </p:nvSpPr>
        <p:spPr>
          <a:xfrm>
            <a:off x="1004293" y="1325563"/>
            <a:ext cx="3608935" cy="369332"/>
          </a:xfrm>
          <a:prstGeom prst="rect">
            <a:avLst/>
          </a:prstGeom>
          <a:noFill/>
        </p:spPr>
        <p:txBody>
          <a:bodyPr wrap="square" rtlCol="0">
            <a:spAutoFit/>
          </a:bodyPr>
          <a:lstStyle/>
          <a:p>
            <a:pPr algn="ctr"/>
            <a:r>
              <a:rPr lang="en-US" i="1" dirty="0">
                <a:latin typeface="Lato" panose="020F0502020204030203" pitchFamily="34" charset="0"/>
                <a:ea typeface="Lato" panose="020F0502020204030203" pitchFamily="34" charset="0"/>
                <a:cs typeface="Lato" panose="020F0502020204030203" pitchFamily="34" charset="0"/>
              </a:rPr>
              <a:t>“Putting your problems to bed.”</a:t>
            </a:r>
          </a:p>
        </p:txBody>
      </p:sp>
      <p:sp>
        <p:nvSpPr>
          <p:cNvPr id="20" name="TextBox 19">
            <a:extLst>
              <a:ext uri="{FF2B5EF4-FFF2-40B4-BE49-F238E27FC236}">
                <a16:creationId xmlns:a16="http://schemas.microsoft.com/office/drawing/2014/main" id="{2977B52B-3318-4831-BD4F-CDABD2DD2518}"/>
              </a:ext>
            </a:extLst>
          </p:cNvPr>
          <p:cNvSpPr txBox="1"/>
          <p:nvPr/>
        </p:nvSpPr>
        <p:spPr>
          <a:xfrm>
            <a:off x="9384844" y="2095700"/>
            <a:ext cx="2412503" cy="1323439"/>
          </a:xfrm>
          <a:prstGeom prst="rect">
            <a:avLst/>
          </a:prstGeom>
          <a:noFill/>
        </p:spPr>
        <p:txBody>
          <a:bodyPr wrap="square" rtlCol="0">
            <a:spAutoFit/>
          </a:bodyPr>
          <a:lstStyle/>
          <a:p>
            <a:r>
              <a:rPr lang="en-US" sz="1600" i="1" dirty="0"/>
              <a:t>This is the generic Skilled Expert; does not represent any particular class, but rather the Skilled Experts as a collective.</a:t>
            </a:r>
          </a:p>
        </p:txBody>
      </p:sp>
      <p:sp>
        <p:nvSpPr>
          <p:cNvPr id="21" name="Rectangle 20">
            <a:extLst>
              <a:ext uri="{FF2B5EF4-FFF2-40B4-BE49-F238E27FC236}">
                <a16:creationId xmlns:a16="http://schemas.microsoft.com/office/drawing/2014/main" id="{AAEA645A-16EA-4D4D-8FE9-45943DB959A9}"/>
              </a:ext>
            </a:extLst>
          </p:cNvPr>
          <p:cNvSpPr/>
          <p:nvPr/>
        </p:nvSpPr>
        <p:spPr>
          <a:xfrm>
            <a:off x="446555" y="1825687"/>
            <a:ext cx="4724410" cy="3693319"/>
          </a:xfrm>
          <a:prstGeom prst="rect">
            <a:avLst/>
          </a:prstGeom>
        </p:spPr>
        <p:txBody>
          <a:bodyPr wrap="square">
            <a:spAutoFit/>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p>
            <a:pPr algn="ctr"/>
            <a:r>
              <a:rPr lang="en-US" b="1" dirty="0">
                <a:latin typeface="Lato" panose="020F0502020204030203" pitchFamily="34" charset="0"/>
                <a:ea typeface="Lato" panose="020F0502020204030203" pitchFamily="34" charset="0"/>
                <a:cs typeface="Lato" panose="020F0502020204030203" pitchFamily="34" charset="0"/>
              </a:rPr>
              <a:t>— THINK —</a:t>
            </a:r>
          </a:p>
          <a:p>
            <a:pPr algn="ctr"/>
            <a:r>
              <a:rPr lang="en-US" i="1" dirty="0">
                <a:latin typeface="Lato" panose="020F0502020204030203" pitchFamily="34" charset="0"/>
                <a:ea typeface="Lato" panose="020F0502020204030203" pitchFamily="34" charset="0"/>
                <a:cs typeface="Lato" panose="020F0502020204030203" pitchFamily="34" charset="0"/>
              </a:rPr>
              <a:t>“I need industry experts with rare skills to resolve the issues that keep me up at night.”</a:t>
            </a:r>
          </a:p>
          <a:p>
            <a:pPr algn="ctr"/>
            <a:endParaRPr lang="en-US" i="1" dirty="0">
              <a:latin typeface="Lato" panose="020F0502020204030203" pitchFamily="34" charset="0"/>
              <a:ea typeface="Lato" panose="020F0502020204030203" pitchFamily="34" charset="0"/>
              <a:cs typeface="Lato" panose="020F0502020204030203" pitchFamily="34" charset="0"/>
            </a:endParaRPr>
          </a:p>
          <a:p>
            <a:pPr algn="ctr"/>
            <a:r>
              <a:rPr lang="en-US" b="1" dirty="0">
                <a:latin typeface="Lato" panose="020F0502020204030203" pitchFamily="34" charset="0"/>
                <a:ea typeface="Lato" panose="020F0502020204030203" pitchFamily="34" charset="0"/>
                <a:cs typeface="Lato" panose="020F0502020204030203" pitchFamily="34" charset="0"/>
              </a:rPr>
              <a:t>— FEEL —</a:t>
            </a:r>
          </a:p>
          <a:p>
            <a:pPr algn="ctr"/>
            <a:r>
              <a:rPr lang="en-US" dirty="0">
                <a:latin typeface="Lato" panose="020F0502020204030203" pitchFamily="34" charset="0"/>
                <a:ea typeface="Lato" panose="020F0502020204030203" pitchFamily="34" charset="0"/>
                <a:cs typeface="Lato" panose="020F0502020204030203" pitchFamily="34" charset="0"/>
              </a:rPr>
              <a:t>A desire for security and peace-of-mind arising from the resolution of key concerns</a:t>
            </a:r>
          </a:p>
          <a:p>
            <a:pPr algn="ctr"/>
            <a:endParaRPr lang="en-US" i="1" dirty="0">
              <a:latin typeface="Lato" panose="020F0502020204030203" pitchFamily="34" charset="0"/>
              <a:ea typeface="Lato" panose="020F0502020204030203" pitchFamily="34" charset="0"/>
              <a:cs typeface="Lato" panose="020F0502020204030203" pitchFamily="34" charset="0"/>
            </a:endParaRPr>
          </a:p>
          <a:p>
            <a:pPr algn="ctr"/>
            <a:r>
              <a:rPr lang="en-US" b="1" dirty="0">
                <a:latin typeface="Lato" panose="020F0502020204030203" pitchFamily="34" charset="0"/>
                <a:ea typeface="Lato" panose="020F0502020204030203" pitchFamily="34" charset="0"/>
                <a:cs typeface="Lato" panose="020F0502020204030203" pitchFamily="34" charset="0"/>
              </a:rPr>
              <a:t>— DO —</a:t>
            </a:r>
          </a:p>
          <a:p>
            <a:pPr algn="ctr"/>
            <a:r>
              <a:rPr lang="en-US" dirty="0">
                <a:latin typeface="Lato" panose="020F0502020204030203" pitchFamily="34" charset="0"/>
                <a:ea typeface="Lato" panose="020F0502020204030203" pitchFamily="34" charset="0"/>
                <a:cs typeface="Lato" panose="020F0502020204030203" pitchFamily="34" charset="0"/>
              </a:rPr>
              <a:t>Schedule a call with Goodnight Consulting to discuss how I can leverage the capabilities of their Skilled Experts</a:t>
            </a:r>
          </a:p>
        </p:txBody>
      </p:sp>
      <p:pic>
        <p:nvPicPr>
          <p:cNvPr id="23" name="Picture 22">
            <a:extLst>
              <a:ext uri="{FF2B5EF4-FFF2-40B4-BE49-F238E27FC236}">
                <a16:creationId xmlns:a16="http://schemas.microsoft.com/office/drawing/2014/main" id="{50AAD34F-9804-4B34-B00C-01BA30E9EE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6268" y="127638"/>
            <a:ext cx="2126488" cy="535143"/>
          </a:xfrm>
          <a:prstGeom prst="rect">
            <a:avLst/>
          </a:prstGeom>
        </p:spPr>
      </p:pic>
    </p:spTree>
    <p:extLst>
      <p:ext uri="{BB962C8B-B14F-4D97-AF65-F5344CB8AC3E}">
        <p14:creationId xmlns:p14="http://schemas.microsoft.com/office/powerpoint/2010/main" val="391175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253E-6042-4FA2-BA76-2FA6964F5296}"/>
              </a:ext>
            </a:extLst>
          </p:cNvPr>
          <p:cNvSpPr>
            <a:spLocks noGrp="1"/>
          </p:cNvSpPr>
          <p:nvPr>
            <p:ph type="title"/>
          </p:nvPr>
        </p:nvSpPr>
        <p:spPr>
          <a:xfrm>
            <a:off x="8252931" y="-135239"/>
            <a:ext cx="4140200" cy="1325563"/>
          </a:xfrm>
        </p:spPr>
        <p:txBody>
          <a:bodyPr>
            <a:normAutofit/>
          </a:bodyPr>
          <a:lstStyle/>
          <a:p>
            <a:pPr algn="ctr"/>
            <a:r>
              <a:rPr lang="en-US" dirty="0">
                <a:latin typeface="Neutra Display" panose="02000000000000000000" pitchFamily="50" charset="0"/>
                <a:ea typeface="Lato" panose="020F0502020204030203" pitchFamily="34" charset="0"/>
                <a:cs typeface="Lato" panose="020F0502020204030203" pitchFamily="34" charset="0"/>
              </a:rPr>
              <a:t>THE EXPERTS</a:t>
            </a:r>
          </a:p>
        </p:txBody>
      </p:sp>
      <p:pic>
        <p:nvPicPr>
          <p:cNvPr id="49" name="Picture 48">
            <a:extLst>
              <a:ext uri="{FF2B5EF4-FFF2-40B4-BE49-F238E27FC236}">
                <a16:creationId xmlns:a16="http://schemas.microsoft.com/office/drawing/2014/main" id="{FBEEA931-1564-469C-97E4-12069BBA3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66" y="2778304"/>
            <a:ext cx="4693000" cy="4693000"/>
          </a:xfrm>
          <a:prstGeom prst="rect">
            <a:avLst/>
          </a:prstGeom>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E0E39D3A-4EF4-4636-B30A-071DCFDC1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344" y="2778304"/>
            <a:ext cx="4689587" cy="4693000"/>
          </a:xfrm>
          <a:prstGeom prst="rect">
            <a:avLst/>
          </a:prstGeom>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9CE3A14E-1C29-44C5-8A60-DC5C66A63E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631" y="-135239"/>
            <a:ext cx="4693000" cy="4693000"/>
          </a:xfrm>
          <a:prstGeom prst="rect">
            <a:avLst/>
          </a:prstGeom>
          <a:effectLst>
            <a:outerShdw blurRad="50800" dist="38100" dir="2700000" algn="tl" rotWithShape="0">
              <a:prstClr val="black">
                <a:alpha val="40000"/>
              </a:prstClr>
            </a:outerShdw>
          </a:effectLst>
        </p:spPr>
      </p:pic>
      <p:pic>
        <p:nvPicPr>
          <p:cNvPr id="55" name="Picture 54">
            <a:extLst>
              <a:ext uri="{FF2B5EF4-FFF2-40B4-BE49-F238E27FC236}">
                <a16:creationId xmlns:a16="http://schemas.microsoft.com/office/drawing/2014/main" id="{335C1769-293C-4EA1-8AB3-FCF2F6A9B8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867" y="-135239"/>
            <a:ext cx="4693000" cy="4693000"/>
          </a:xfrm>
          <a:prstGeom prst="rect">
            <a:avLst/>
          </a:prstGeom>
          <a:effectLst>
            <a:outerShdw blurRad="50800" dist="38100" dir="2700000" algn="tl" rotWithShape="0">
              <a:prstClr val="black">
                <a:alpha val="40000"/>
              </a:prstClr>
            </a:outerShdw>
          </a:effectLst>
        </p:spPr>
      </p:pic>
      <p:pic>
        <p:nvPicPr>
          <p:cNvPr id="57" name="Picture 56">
            <a:extLst>
              <a:ext uri="{FF2B5EF4-FFF2-40B4-BE49-F238E27FC236}">
                <a16:creationId xmlns:a16="http://schemas.microsoft.com/office/drawing/2014/main" id="{53548493-8169-4705-A885-3122E4D89A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4369" y="2778304"/>
            <a:ext cx="4689587" cy="4693000"/>
          </a:xfrm>
          <a:prstGeom prst="rect">
            <a:avLst/>
          </a:prstGeom>
          <a:effectLst>
            <a:outerShdw blurRad="50800" dist="38100" dir="2700000" algn="tl" rotWithShape="0">
              <a:prstClr val="black">
                <a:alpha val="40000"/>
              </a:prstClr>
            </a:outerShdw>
          </a:effectLst>
        </p:spPr>
      </p:pic>
      <p:pic>
        <p:nvPicPr>
          <p:cNvPr id="59" name="Picture 58">
            <a:extLst>
              <a:ext uri="{FF2B5EF4-FFF2-40B4-BE49-F238E27FC236}">
                <a16:creationId xmlns:a16="http://schemas.microsoft.com/office/drawing/2014/main" id="{F4485574-B841-47B3-AE14-20005E5C9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156" y="-135239"/>
            <a:ext cx="4693000" cy="4693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069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8A83FD4-2427-4760-A1B4-26535F812D8B}"/>
              </a:ext>
            </a:extLst>
          </p:cNvPr>
          <p:cNvSpPr txBox="1">
            <a:spLocks/>
          </p:cNvSpPr>
          <p:nvPr/>
        </p:nvSpPr>
        <p:spPr>
          <a:xfrm>
            <a:off x="7152192" y="202847"/>
            <a:ext cx="465659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Neutra Display" panose="02000000000000000000" pitchFamily="50" charset="0"/>
              </a:rPr>
              <a:t>Classes</a:t>
            </a:r>
          </a:p>
        </p:txBody>
      </p:sp>
      <p:pic>
        <p:nvPicPr>
          <p:cNvPr id="29" name="Picture 28">
            <a:extLst>
              <a:ext uri="{FF2B5EF4-FFF2-40B4-BE49-F238E27FC236}">
                <a16:creationId xmlns:a16="http://schemas.microsoft.com/office/drawing/2014/main" id="{0BC07B37-8615-4EBC-88C1-CC3CC4C98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 y="6225303"/>
            <a:ext cx="2126488" cy="535143"/>
          </a:xfrm>
          <a:prstGeom prst="rect">
            <a:avLst/>
          </a:prstGeom>
        </p:spPr>
      </p:pic>
      <p:grpSp>
        <p:nvGrpSpPr>
          <p:cNvPr id="25" name="Group 24">
            <a:extLst>
              <a:ext uri="{FF2B5EF4-FFF2-40B4-BE49-F238E27FC236}">
                <a16:creationId xmlns:a16="http://schemas.microsoft.com/office/drawing/2014/main" id="{91B46E56-8BD3-4C2D-8A17-C6803E10AA18}"/>
              </a:ext>
            </a:extLst>
          </p:cNvPr>
          <p:cNvGrpSpPr/>
          <p:nvPr/>
        </p:nvGrpSpPr>
        <p:grpSpPr>
          <a:xfrm>
            <a:off x="-254494" y="-761387"/>
            <a:ext cx="8380774" cy="8380774"/>
            <a:chOff x="3473511" y="-1322842"/>
            <a:chExt cx="8380774" cy="8380774"/>
          </a:xfrm>
        </p:grpSpPr>
        <p:sp>
          <p:nvSpPr>
            <p:cNvPr id="31" name="Oval 30">
              <a:extLst>
                <a:ext uri="{FF2B5EF4-FFF2-40B4-BE49-F238E27FC236}">
                  <a16:creationId xmlns:a16="http://schemas.microsoft.com/office/drawing/2014/main" id="{E99C6530-9246-4908-8BCD-1AB1A42C55C2}"/>
                </a:ext>
              </a:extLst>
            </p:cNvPr>
            <p:cNvSpPr/>
            <p:nvPr/>
          </p:nvSpPr>
          <p:spPr>
            <a:xfrm>
              <a:off x="3473511" y="-1322842"/>
              <a:ext cx="8380774" cy="8380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E9E83F41-5D98-4AAE-A792-52191A885A6E}"/>
                </a:ext>
              </a:extLst>
            </p:cNvPr>
            <p:cNvPicPr>
              <a:picLocks noChangeAspect="1"/>
            </p:cNvPicPr>
            <p:nvPr/>
          </p:nvPicPr>
          <p:blipFill rotWithShape="1">
            <a:blip r:embed="rId3">
              <a:extLst>
                <a:ext uri="{28A0092B-C50C-407E-A947-70E740481C1C}">
                  <a14:useLocalDpi xmlns:a14="http://schemas.microsoft.com/office/drawing/2010/main" val="0"/>
                </a:ext>
              </a:extLst>
            </a:blip>
            <a:srcRect l="35125" t="25971" r="57658" b="25140"/>
            <a:stretch/>
          </p:blipFill>
          <p:spPr>
            <a:xfrm rot="13827661">
              <a:off x="7835139" y="51499"/>
              <a:ext cx="965587" cy="3439776"/>
            </a:xfrm>
            <a:prstGeom prst="rect">
              <a:avLst/>
            </a:prstGeom>
          </p:spPr>
        </p:pic>
        <p:pic>
          <p:nvPicPr>
            <p:cNvPr id="33" name="Picture 32">
              <a:extLst>
                <a:ext uri="{FF2B5EF4-FFF2-40B4-BE49-F238E27FC236}">
                  <a16:creationId xmlns:a16="http://schemas.microsoft.com/office/drawing/2014/main" id="{450FB5A1-B019-498E-8A16-DD6A1FC998D9}"/>
                </a:ext>
              </a:extLst>
            </p:cNvPr>
            <p:cNvPicPr>
              <a:picLocks noChangeAspect="1"/>
            </p:cNvPicPr>
            <p:nvPr/>
          </p:nvPicPr>
          <p:blipFill rotWithShape="1">
            <a:blip r:embed="rId3">
              <a:extLst>
                <a:ext uri="{28A0092B-C50C-407E-A947-70E740481C1C}">
                  <a14:useLocalDpi xmlns:a14="http://schemas.microsoft.com/office/drawing/2010/main" val="0"/>
                </a:ext>
              </a:extLst>
            </a:blip>
            <a:srcRect l="20542" t="23248" r="70701" b="24583"/>
            <a:stretch/>
          </p:blipFill>
          <p:spPr>
            <a:xfrm rot="8990220" flipH="1">
              <a:off x="6300793" y="-1060121"/>
              <a:ext cx="1946366" cy="7449311"/>
            </a:xfrm>
            <a:prstGeom prst="rect">
              <a:avLst/>
            </a:prstGeom>
          </p:spPr>
        </p:pic>
        <p:pic>
          <p:nvPicPr>
            <p:cNvPr id="34" name="Picture 33">
              <a:extLst>
                <a:ext uri="{FF2B5EF4-FFF2-40B4-BE49-F238E27FC236}">
                  <a16:creationId xmlns:a16="http://schemas.microsoft.com/office/drawing/2014/main" id="{F78A2823-92FA-45BB-B8E2-26D69C8FB77D}"/>
                </a:ext>
              </a:extLst>
            </p:cNvPr>
            <p:cNvPicPr>
              <a:picLocks noChangeAspect="1"/>
            </p:cNvPicPr>
            <p:nvPr/>
          </p:nvPicPr>
          <p:blipFill rotWithShape="1">
            <a:blip r:embed="rId4">
              <a:extLst>
                <a:ext uri="{28A0092B-C50C-407E-A947-70E740481C1C}">
                  <a14:useLocalDpi xmlns:a14="http://schemas.microsoft.com/office/drawing/2010/main" val="0"/>
                </a:ext>
              </a:extLst>
            </a:blip>
            <a:srcRect l="71480" t="60851" r="17063" b="8228"/>
            <a:stretch/>
          </p:blipFill>
          <p:spPr>
            <a:xfrm rot="21059211" flipH="1">
              <a:off x="3974171" y="1634821"/>
              <a:ext cx="2151551" cy="3207559"/>
            </a:xfrm>
            <a:prstGeom prst="rect">
              <a:avLst/>
            </a:prstGeom>
          </p:spPr>
        </p:pic>
        <p:grpSp>
          <p:nvGrpSpPr>
            <p:cNvPr id="35" name="Group 34">
              <a:extLst>
                <a:ext uri="{FF2B5EF4-FFF2-40B4-BE49-F238E27FC236}">
                  <a16:creationId xmlns:a16="http://schemas.microsoft.com/office/drawing/2014/main" id="{6AD7AE78-235A-4EFB-ACA6-4DE7A818A327}"/>
                </a:ext>
              </a:extLst>
            </p:cNvPr>
            <p:cNvGrpSpPr/>
            <p:nvPr/>
          </p:nvGrpSpPr>
          <p:grpSpPr>
            <a:xfrm>
              <a:off x="5826461" y="621054"/>
              <a:ext cx="3656025" cy="4937760"/>
              <a:chOff x="2280400" y="1472442"/>
              <a:chExt cx="2983546" cy="4012336"/>
            </a:xfrm>
          </p:grpSpPr>
          <p:pic>
            <p:nvPicPr>
              <p:cNvPr id="40" name="Picture 39">
                <a:extLst>
                  <a:ext uri="{FF2B5EF4-FFF2-40B4-BE49-F238E27FC236}">
                    <a16:creationId xmlns:a16="http://schemas.microsoft.com/office/drawing/2014/main" id="{B879646F-8C27-4393-98A3-225E2EF41CA6}"/>
                  </a:ext>
                </a:extLst>
              </p:cNvPr>
              <p:cNvPicPr>
                <a:picLocks noChangeAspect="1"/>
              </p:cNvPicPr>
              <p:nvPr/>
            </p:nvPicPr>
            <p:blipFill rotWithShape="1">
              <a:blip r:embed="rId5">
                <a:extLst>
                  <a:ext uri="{28A0092B-C50C-407E-A947-70E740481C1C}">
                    <a14:useLocalDpi xmlns:a14="http://schemas.microsoft.com/office/drawing/2010/main" val="0"/>
                  </a:ext>
                </a:extLst>
              </a:blip>
              <a:srcRect l="6192" t="57413" r="77914" b="8313"/>
              <a:stretch/>
            </p:blipFill>
            <p:spPr>
              <a:xfrm>
                <a:off x="2280400" y="1472442"/>
                <a:ext cx="2983546" cy="3715126"/>
              </a:xfrm>
              <a:prstGeom prst="rect">
                <a:avLst/>
              </a:prstGeom>
            </p:spPr>
          </p:pic>
          <p:pic>
            <p:nvPicPr>
              <p:cNvPr id="41" name="Graphic 40" descr="Employee Badge">
                <a:extLst>
                  <a:ext uri="{FF2B5EF4-FFF2-40B4-BE49-F238E27FC236}">
                    <a16:creationId xmlns:a16="http://schemas.microsoft.com/office/drawing/2014/main" id="{A81A73DF-A61D-4CF5-925F-516B7F8407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4132" y="4417247"/>
                <a:ext cx="1067531" cy="1067531"/>
              </a:xfrm>
              <a:prstGeom prst="rect">
                <a:avLst/>
              </a:prstGeom>
            </p:spPr>
          </p:pic>
        </p:grpSp>
        <p:pic>
          <p:nvPicPr>
            <p:cNvPr id="36" name="Picture 35">
              <a:extLst>
                <a:ext uri="{FF2B5EF4-FFF2-40B4-BE49-F238E27FC236}">
                  <a16:creationId xmlns:a16="http://schemas.microsoft.com/office/drawing/2014/main" id="{2B4DC2F0-A7D6-4E42-BBCC-3F1BA475F416}"/>
                </a:ext>
              </a:extLst>
            </p:cNvPr>
            <p:cNvPicPr>
              <a:picLocks noChangeAspect="1"/>
            </p:cNvPicPr>
            <p:nvPr/>
          </p:nvPicPr>
          <p:blipFill rotWithShape="1">
            <a:blip r:embed="rId8">
              <a:extLst>
                <a:ext uri="{28A0092B-C50C-407E-A947-70E740481C1C}">
                  <a14:useLocalDpi xmlns:a14="http://schemas.microsoft.com/office/drawing/2010/main" val="0"/>
                </a:ext>
              </a:extLst>
            </a:blip>
            <a:srcRect l="43940" t="24996" r="33575" b="36326"/>
            <a:stretch/>
          </p:blipFill>
          <p:spPr>
            <a:xfrm>
              <a:off x="8470959" y="2872279"/>
              <a:ext cx="2202931" cy="2652585"/>
            </a:xfrm>
            <a:prstGeom prst="rect">
              <a:avLst/>
            </a:prstGeom>
          </p:spPr>
        </p:pic>
        <p:grpSp>
          <p:nvGrpSpPr>
            <p:cNvPr id="37" name="Group 36">
              <a:extLst>
                <a:ext uri="{FF2B5EF4-FFF2-40B4-BE49-F238E27FC236}">
                  <a16:creationId xmlns:a16="http://schemas.microsoft.com/office/drawing/2014/main" id="{AFC9F4CD-C3D1-45B1-B470-703231277717}"/>
                </a:ext>
              </a:extLst>
            </p:cNvPr>
            <p:cNvGrpSpPr/>
            <p:nvPr/>
          </p:nvGrpSpPr>
          <p:grpSpPr>
            <a:xfrm>
              <a:off x="9009281" y="3493925"/>
              <a:ext cx="1101124" cy="1159531"/>
              <a:chOff x="6387644" y="3578945"/>
              <a:chExt cx="858912" cy="914400"/>
            </a:xfrm>
          </p:grpSpPr>
          <p:pic>
            <p:nvPicPr>
              <p:cNvPr id="38" name="Graphic 37" descr="Pocket knife">
                <a:extLst>
                  <a:ext uri="{FF2B5EF4-FFF2-40B4-BE49-F238E27FC236}">
                    <a16:creationId xmlns:a16="http://schemas.microsoft.com/office/drawing/2014/main" id="{48C22429-2723-428A-A572-991F37EF543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8727"/>
              <a:stretch/>
            </p:blipFill>
            <p:spPr>
              <a:xfrm rot="16200000">
                <a:off x="6347744" y="3618845"/>
                <a:ext cx="914400" cy="834600"/>
              </a:xfrm>
              <a:prstGeom prst="rect">
                <a:avLst/>
              </a:prstGeom>
            </p:spPr>
          </p:pic>
          <p:pic>
            <p:nvPicPr>
              <p:cNvPr id="39" name="Graphic 38" descr="Pocket knife">
                <a:extLst>
                  <a:ext uri="{FF2B5EF4-FFF2-40B4-BE49-F238E27FC236}">
                    <a16:creationId xmlns:a16="http://schemas.microsoft.com/office/drawing/2014/main" id="{6C238713-77FC-41C0-AE75-DFE26E205F0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3813" t="8935" r="12749" b="54606"/>
              <a:stretch/>
            </p:blipFill>
            <p:spPr>
              <a:xfrm rot="5400000">
                <a:off x="6890699" y="3999154"/>
                <a:ext cx="475601" cy="236113"/>
              </a:xfrm>
              <a:prstGeom prst="rect">
                <a:avLst/>
              </a:prstGeom>
            </p:spPr>
          </p:pic>
        </p:grpSp>
      </p:grpSp>
      <p:sp>
        <p:nvSpPr>
          <p:cNvPr id="42" name="Title 1">
            <a:extLst>
              <a:ext uri="{FF2B5EF4-FFF2-40B4-BE49-F238E27FC236}">
                <a16:creationId xmlns:a16="http://schemas.microsoft.com/office/drawing/2014/main" id="{98ED4ED0-DE4A-4893-B442-7CA589377DA1}"/>
              </a:ext>
            </a:extLst>
          </p:cNvPr>
          <p:cNvSpPr txBox="1">
            <a:spLocks/>
          </p:cNvSpPr>
          <p:nvPr/>
        </p:nvSpPr>
        <p:spPr>
          <a:xfrm>
            <a:off x="6096000" y="2304440"/>
            <a:ext cx="6680199" cy="8664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Neutra Display" panose="02000000000000000000" pitchFamily="50" charset="0"/>
              </a:rPr>
              <a:t>THE UTILITY KNIFE</a:t>
            </a:r>
          </a:p>
        </p:txBody>
      </p:sp>
      <p:sp>
        <p:nvSpPr>
          <p:cNvPr id="43" name="TextBox 42">
            <a:extLst>
              <a:ext uri="{FF2B5EF4-FFF2-40B4-BE49-F238E27FC236}">
                <a16:creationId xmlns:a16="http://schemas.microsoft.com/office/drawing/2014/main" id="{0CC72EDB-A5BB-4C37-BD3F-431F1E00B87F}"/>
              </a:ext>
            </a:extLst>
          </p:cNvPr>
          <p:cNvSpPr txBox="1"/>
          <p:nvPr/>
        </p:nvSpPr>
        <p:spPr>
          <a:xfrm>
            <a:off x="7321843" y="3522375"/>
            <a:ext cx="4321785" cy="1754326"/>
          </a:xfrm>
          <a:prstGeom prst="rect">
            <a:avLst/>
          </a:prstGeom>
          <a:noFill/>
        </p:spPr>
        <p:txBody>
          <a:bodyPr wrap="square" rtlCol="0">
            <a:spAutoFit/>
          </a:bodyPr>
          <a:lstStyle/>
          <a:p>
            <a:pPr algn="ctr"/>
            <a:r>
              <a:rPr lang="en-US" dirty="0">
                <a:latin typeface="Lato Medium" panose="020F0502020204030203" pitchFamily="34" charset="0"/>
                <a:ea typeface="Lato Medium" panose="020F0502020204030203" pitchFamily="34" charset="0"/>
                <a:cs typeface="Lato Medium" panose="020F0502020204030203" pitchFamily="34" charset="0"/>
              </a:rPr>
              <a:t>“A seasoned veteran with a storied career and an industry-spanning résumé. As your personal fixer, the Utility Knife helps you get to the root of any problem - including the ones you didn't even know you had.”</a:t>
            </a:r>
            <a:endParaRPr lang="en-US" sz="1200" i="1"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44" name="TextBox 43">
            <a:extLst>
              <a:ext uri="{FF2B5EF4-FFF2-40B4-BE49-F238E27FC236}">
                <a16:creationId xmlns:a16="http://schemas.microsoft.com/office/drawing/2014/main" id="{D29E067D-91B9-4FC7-BD81-92BAF82C9D28}"/>
              </a:ext>
            </a:extLst>
          </p:cNvPr>
          <p:cNvSpPr txBox="1"/>
          <p:nvPr/>
        </p:nvSpPr>
        <p:spPr>
          <a:xfrm>
            <a:off x="7676019" y="2966294"/>
            <a:ext cx="3608935" cy="369332"/>
          </a:xfrm>
          <a:prstGeom prst="rect">
            <a:avLst/>
          </a:prstGeom>
          <a:noFill/>
        </p:spPr>
        <p:txBody>
          <a:bodyPr wrap="square" rtlCol="0">
            <a:spAutoFit/>
          </a:bodyPr>
          <a:lstStyle/>
          <a:p>
            <a:pPr algn="ctr"/>
            <a:r>
              <a:rPr lang="en-US" b="1" i="1" dirty="0"/>
              <a:t>“Been there. Done that.”</a:t>
            </a:r>
          </a:p>
        </p:txBody>
      </p:sp>
    </p:spTree>
    <p:extLst>
      <p:ext uri="{BB962C8B-B14F-4D97-AF65-F5344CB8AC3E}">
        <p14:creationId xmlns:p14="http://schemas.microsoft.com/office/powerpoint/2010/main" val="2259008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0A4AA35A18AF49B0DEA798060A1EA6" ma:contentTypeVersion="30" ma:contentTypeDescription="Create a new document." ma:contentTypeScope="" ma:versionID="961272ddc41b42c91a1f7f61d7f31276">
  <xsd:schema xmlns:xsd="http://www.w3.org/2001/XMLSchema" xmlns:xs="http://www.w3.org/2001/XMLSchema" xmlns:p="http://schemas.microsoft.com/office/2006/metadata/properties" xmlns:ns2="db6a7d2f-eb3d-4471-b703-3a2c99548897" xmlns:ns3="8377bb9e-ec84-4781-9aea-7af6ea546c6a" xmlns:ns4="8562a414-74f9-45b7-8182-a3e7c2eeb2c8" targetNamespace="http://schemas.microsoft.com/office/2006/metadata/properties" ma:root="true" ma:fieldsID="ad3eb48c29561c694b15bd6cb23a9c6d" ns2:_="" ns3:_="" ns4:_="">
    <xsd:import namespace="db6a7d2f-eb3d-4471-b703-3a2c99548897"/>
    <xsd:import namespace="8377bb9e-ec84-4781-9aea-7af6ea546c6a"/>
    <xsd:import namespace="8562a414-74f9-45b7-8182-a3e7c2eeb2c8"/>
    <xsd:element name="properties">
      <xsd:complexType>
        <xsd:sequence>
          <xsd:element name="documentManagement">
            <xsd:complexType>
              <xsd:all>
                <xsd:element ref="ns2:Client" minOccurs="0"/>
                <xsd:element ref="ns2:Notes1" minOccurs="0"/>
                <xsd:element ref="ns2:Document_x0020_Type" minOccurs="0"/>
                <xsd:element ref="ns3:Date" minOccurs="0"/>
                <xsd:element ref="ns3:Year_x0020_Produced" minOccurs="0"/>
                <xsd:element ref="ns3:MediaServiceMetadata" minOccurs="0"/>
                <xsd:element ref="ns3:MediaServiceFastMetadata" minOccurs="0"/>
                <xsd:element ref="ns4:SharedWithUsers" minOccurs="0"/>
                <xsd:element ref="ns4:SharedWithDetails" minOccurs="0"/>
                <xsd:element ref="ns2:TaxKeywordTaxHTField" minOccurs="0"/>
                <xsd:element ref="ns2:TaxCatchAll" minOccurs="0"/>
                <xsd:element ref="ns3:Archive" minOccurs="0"/>
                <xsd:element ref="ns3:MediaServiceDateTaken" minOccurs="0"/>
                <xsd:element ref="ns3:MediaServiceAutoTags" minOccurs="0"/>
                <xsd:element ref="ns3:Hourly_x0020_Rate"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a7d2f-eb3d-4471-b703-3a2c99548897" elementFormDefault="qualified">
    <xsd:import namespace="http://schemas.microsoft.com/office/2006/documentManagement/types"/>
    <xsd:import namespace="http://schemas.microsoft.com/office/infopath/2007/PartnerControls"/>
    <xsd:element name="Client" ma:index="8" nillable="true" ma:displayName="Client" ma:list="{90964c4b-85f4-4a81-b3d1-d92edc119de5}" ma:internalName="Client" ma:showField="Title" ma:web="db6a7d2f-eb3d-4471-b703-3a2c99548897">
      <xsd:simpleType>
        <xsd:restriction base="dms:Lookup"/>
      </xsd:simpleType>
    </xsd:element>
    <xsd:element name="Notes1" ma:index="9" nillable="true" ma:displayName="Notes" ma:internalName="Notes1">
      <xsd:simpleType>
        <xsd:restriction base="dms:Note">
          <xsd:maxLength value="255"/>
        </xsd:restriction>
      </xsd:simpleType>
    </xsd:element>
    <xsd:element name="Document_x0020_Type" ma:index="10" nillable="true" ma:displayName="Doc Type" ma:internalName="Document_x0020_Type">
      <xsd:complexType>
        <xsd:complexContent>
          <xsd:extension base="dms:MultiChoice">
            <xsd:sequence>
              <xsd:element name="Value" maxOccurs="unbounded" minOccurs="0" nillable="true">
                <xsd:simpleType>
                  <xsd:restriction base="dms:Choice">
                    <xsd:enumeration value="!!!Key File"/>
                    <xsd:enumeration value="Deliverable"/>
                    <xsd:enumeration value="Org Chart"/>
                    <xsd:enumeration value="Pitch Deck"/>
                    <xsd:enumeration value="Proposal"/>
                    <xsd:enumeration value="Database"/>
                    <xsd:enumeration value="Resume"/>
                    <xsd:enumeration value="Working Document"/>
                    <xsd:enumeration value="Reference"/>
                    <xsd:enumeration value="Contract"/>
                    <xsd:enumeration value="Other"/>
                  </xsd:restriction>
                </xsd:simpleType>
              </xsd:element>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fcbd89e4-6b36-4e18-9eda-507a09a1b663"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description="" ma:hidden="true" ma:list="{88d33bc1-f3cf-4bed-9d52-a4897123cd0d}" ma:internalName="TaxCatchAll" ma:showField="CatchAllData" ma:web="db6a7d2f-eb3d-4471-b703-3a2c995488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77bb9e-ec84-4781-9aea-7af6ea546c6a" elementFormDefault="qualified">
    <xsd:import namespace="http://schemas.microsoft.com/office/2006/documentManagement/types"/>
    <xsd:import namespace="http://schemas.microsoft.com/office/infopath/2007/PartnerControls"/>
    <xsd:element name="Date" ma:index="11" nillable="true" ma:displayName="Date" ma:format="DateOnly" ma:internalName="Date">
      <xsd:simpleType>
        <xsd:restriction base="dms:DateTime"/>
      </xsd:simpleType>
    </xsd:element>
    <xsd:element name="Year_x0020_Produced" ma:index="12" nillable="true" ma:displayName="Year Produced" ma:internalName="Year_x0020_Produced">
      <xsd:simpleType>
        <xsd:restriction base="dms:Text"/>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Archive" ma:index="20" nillable="true" ma:displayName="Archive" ma:default="0" ma:description="A column to filter out all archived content. " ma:internalName="Archive">
      <xsd:simpleType>
        <xsd:restriction base="dms:Boolean"/>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Hourly_x0020_Rate" ma:index="23" nillable="true" ma:displayName="Hourly Rate" ma:decimals="0" ma:LCID="1033" ma:internalName="Hourly_x0020_Rate">
      <xsd:simpleType>
        <xsd:restriction base="dms:Currency"/>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62a414-74f9-45b7-8182-a3e7c2eeb2c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1 xmlns="db6a7d2f-eb3d-4471-b703-3a2c99548897" xsi:nil="true"/>
    <Date xmlns="8377bb9e-ec84-4781-9aea-7af6ea546c6a" xsi:nil="true"/>
    <Year_x0020_Produced xmlns="8377bb9e-ec84-4781-9aea-7af6ea546c6a" xsi:nil="true"/>
    <TaxCatchAll xmlns="db6a7d2f-eb3d-4471-b703-3a2c99548897"/>
    <TaxKeywordTaxHTField xmlns="db6a7d2f-eb3d-4471-b703-3a2c99548897">
      <Terms xmlns="http://schemas.microsoft.com/office/infopath/2007/PartnerControls"/>
    </TaxKeywordTaxHTField>
    <Hourly_x0020_Rate xmlns="8377bb9e-ec84-4781-9aea-7af6ea546c6a" xsi:nil="true"/>
    <Archive xmlns="8377bb9e-ec84-4781-9aea-7af6ea546c6a">false</Archive>
    <Client xmlns="db6a7d2f-eb3d-4471-b703-3a2c99548897" xsi:nil="true"/>
    <Document_x0020_Type xmlns="db6a7d2f-eb3d-4471-b703-3a2c9954889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3ECF6-ABE1-4F84-A17F-DEB5A3EFB1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a7d2f-eb3d-4471-b703-3a2c99548897"/>
    <ds:schemaRef ds:uri="8377bb9e-ec84-4781-9aea-7af6ea546c6a"/>
    <ds:schemaRef ds:uri="8562a414-74f9-45b7-8182-a3e7c2eeb2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43B88B-1F11-4DCC-BE59-111C1B104078}">
  <ds:schemaRefs>
    <ds:schemaRef ds:uri="db6a7d2f-eb3d-4471-b703-3a2c99548897"/>
    <ds:schemaRef ds:uri="http://purl.org/dc/terms/"/>
    <ds:schemaRef ds:uri="http://schemas.microsoft.com/office/2006/documentManagement/types"/>
    <ds:schemaRef ds:uri="http://schemas.microsoft.com/office/infopath/2007/PartnerControls"/>
    <ds:schemaRef ds:uri="8562a414-74f9-45b7-8182-a3e7c2eeb2c8"/>
    <ds:schemaRef ds:uri="http://purl.org/dc/elements/1.1/"/>
    <ds:schemaRef ds:uri="8377bb9e-ec84-4781-9aea-7af6ea546c6a"/>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35367F0-0B35-49B6-A416-9586A35A9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652</TotalTime>
  <Words>1015</Words>
  <Application>Microsoft Office PowerPoint</Application>
  <PresentationFormat>Widescreen</PresentationFormat>
  <Paragraphs>141</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OBJECTIVES</vt:lpstr>
      <vt:lpstr>OBJECTIVES</vt:lpstr>
      <vt:lpstr>NEW POSITIONING STATEMENT</vt:lpstr>
      <vt:lpstr>CORE STRATEGY</vt:lpstr>
      <vt:lpstr>PowerPoint Presentation</vt:lpstr>
      <vt:lpstr>PowerPoint Presentation</vt:lpstr>
      <vt:lpstr>THE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CAMPAIGN OVERVIEW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EXPERTS</dc:title>
  <dc:creator>Sam Goodnight</dc:creator>
  <cp:lastModifiedBy>Samuel Goodnight</cp:lastModifiedBy>
  <cp:revision>44</cp:revision>
  <dcterms:created xsi:type="dcterms:W3CDTF">2018-01-05T23:03:58Z</dcterms:created>
  <dcterms:modified xsi:type="dcterms:W3CDTF">2018-10-23T15:55:31Z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0x010100690A4AA35A18AF49B0DEA798060A1EA6</vt:lpwstr>
  </property>
  <property fmtid="{D5CDD505-2E9C-101B-9397-08002B2CF9AE}" pid="3" name="TaxKeyword">
    <vt:lpwstr/>
  </property>
</Properties>
</file>